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7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9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0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1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2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handoutMasterIdLst>
    <p:handoutMasterId r:id="rId28"/>
  </p:handoutMasterIdLst>
  <p:sldIdLst>
    <p:sldId id="423" r:id="rId4"/>
    <p:sldId id="507" r:id="rId5"/>
    <p:sldId id="514" r:id="rId6"/>
    <p:sldId id="508" r:id="rId7"/>
    <p:sldId id="513" r:id="rId8"/>
    <p:sldId id="525" r:id="rId9"/>
    <p:sldId id="515" r:id="rId10"/>
    <p:sldId id="516" r:id="rId11"/>
    <p:sldId id="527" r:id="rId12"/>
    <p:sldId id="494" r:id="rId13"/>
    <p:sldId id="528" r:id="rId14"/>
    <p:sldId id="529" r:id="rId15"/>
    <p:sldId id="467" r:id="rId16"/>
    <p:sldId id="487" r:id="rId17"/>
    <p:sldId id="531" r:id="rId18"/>
    <p:sldId id="530" r:id="rId19"/>
    <p:sldId id="505" r:id="rId20"/>
    <p:sldId id="506" r:id="rId21"/>
    <p:sldId id="523" r:id="rId22"/>
    <p:sldId id="486" r:id="rId23"/>
    <p:sldId id="504" r:id="rId24"/>
    <p:sldId id="493" r:id="rId25"/>
    <p:sldId id="468" r:id="rId26"/>
  </p:sldIdLst>
  <p:sldSz cx="9144000" cy="5143500" type="screen16x9"/>
  <p:notesSz cx="7010400" cy="92964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1" userDrawn="1">
          <p15:clr>
            <a:srgbClr val="A4A3A4"/>
          </p15:clr>
        </p15:guide>
        <p15:guide id="2" pos="3855" userDrawn="1">
          <p15:clr>
            <a:srgbClr val="A4A3A4"/>
          </p15:clr>
        </p15:guide>
        <p15:guide id="3" pos="5633" userDrawn="1">
          <p15:clr>
            <a:srgbClr val="A4A3A4"/>
          </p15:clr>
        </p15:guide>
        <p15:guide id="4" pos="113" userDrawn="1">
          <p15:clr>
            <a:srgbClr val="A4A3A4"/>
          </p15:clr>
        </p15:guide>
        <p15:guide id="5" pos="1905" userDrawn="1">
          <p15:clr>
            <a:srgbClr val="A4A3A4"/>
          </p15:clr>
        </p15:guide>
        <p15:guide id="6" orient="horz" pos="31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  <p15:guide id="3" pos="2142">
          <p15:clr>
            <a:srgbClr val="A4A3A4"/>
          </p15:clr>
        </p15:guide>
        <p15:guide id="4" orient="horz" pos="3127">
          <p15:clr>
            <a:srgbClr val="A4A3A4"/>
          </p15:clr>
        </p15:guide>
        <p15:guide id="5" orient="horz" pos="3093">
          <p15:clr>
            <a:srgbClr val="A4A3A4"/>
          </p15:clr>
        </p15:guide>
        <p15:guide id="6" orient="horz" pos="3144">
          <p15:clr>
            <a:srgbClr val="A4A3A4"/>
          </p15:clr>
        </p15:guide>
        <p15:guide id="7" orient="horz" pos="2912">
          <p15:clr>
            <a:srgbClr val="A4A3A4"/>
          </p15:clr>
        </p15:guide>
        <p15:guide id="8" orient="horz" pos="2928">
          <p15:clr>
            <a:srgbClr val="A4A3A4"/>
          </p15:clr>
        </p15:guide>
        <p15:guide id="9" orient="horz" pos="2896">
          <p15:clr>
            <a:srgbClr val="A4A3A4"/>
          </p15:clr>
        </p15:guide>
        <p15:guide id="10" orient="horz" pos="2944">
          <p15:clr>
            <a:srgbClr val="A4A3A4"/>
          </p15:clr>
        </p15:guide>
        <p15:guide id="11" pos="2208">
          <p15:clr>
            <a:srgbClr val="A4A3A4"/>
          </p15:clr>
        </p15:guide>
        <p15:guide id="1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B5"/>
    <a:srgbClr val="E42326"/>
    <a:srgbClr val="002D9E"/>
    <a:srgbClr val="E20A16"/>
    <a:srgbClr val="000000"/>
    <a:srgbClr val="002A92"/>
    <a:srgbClr val="D9D9D9"/>
    <a:srgbClr val="D41A2C"/>
    <a:srgbClr val="F64049"/>
    <a:srgbClr val="F08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6" autoAdjust="0"/>
    <p:restoredTop sz="78580" autoAdjust="0"/>
  </p:normalViewPr>
  <p:slideViewPr>
    <p:cSldViewPr snapToGrid="0">
      <p:cViewPr>
        <p:scale>
          <a:sx n="100" d="100"/>
          <a:sy n="100" d="100"/>
        </p:scale>
        <p:origin x="-1224" y="-366"/>
      </p:cViewPr>
      <p:guideLst>
        <p:guide orient="horz" pos="191"/>
        <p:guide orient="horz" pos="3162"/>
        <p:guide pos="3855"/>
        <p:guide pos="5633"/>
        <p:guide pos="113"/>
        <p:guide pos="19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-3300" y="-90"/>
      </p:cViewPr>
      <p:guideLst>
        <p:guide orient="horz" pos="3110"/>
        <p:guide orient="horz" pos="3127"/>
        <p:guide orient="horz" pos="3093"/>
        <p:guide orient="horz" pos="3144"/>
        <p:guide orient="horz" pos="2912"/>
        <p:guide orient="horz" pos="2928"/>
        <p:guide orient="horz" pos="2896"/>
        <p:guide orient="horz" pos="2944"/>
        <p:guide pos="2141"/>
        <p:guide pos="2142"/>
        <p:guide pos="220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08375579929554"/>
          <c:y val="0.29459669103862018"/>
          <c:w val="0.94402035623409697"/>
          <c:h val="0.58809888536369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32B5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31F-1A43-ABF8-52CB379BF6C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31F-1A43-ABF8-52CB379BF6C8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31F-1A43-ABF8-52CB379BF6C8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31F-1A43-ABF8-52CB379BF6C8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731F-1A43-ABF8-52CB379BF6C8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731F-1A43-ABF8-52CB379BF6C8}"/>
              </c:ext>
            </c:extLst>
          </c:dPt>
          <c:dLbls>
            <c:dLbl>
              <c:idx val="0"/>
              <c:layout>
                <c:manualLayout>
                  <c:x val="4.1702061428121572E-3"/>
                  <c:y val="-1.785714285714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1F-1A43-ABF8-52CB379BF6C8}"/>
                </c:ext>
              </c:extLst>
            </c:dLbl>
            <c:dLbl>
              <c:idx val="1"/>
              <c:layout>
                <c:manualLayout>
                  <c:x val="6.2553092142182357E-3"/>
                  <c:y val="-5.0595238095238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1F-1A43-ABF8-52CB379BF6C8}"/>
                </c:ext>
              </c:extLst>
            </c:dLbl>
            <c:dLbl>
              <c:idx val="2"/>
              <c:layout>
                <c:manualLayout>
                  <c:x val="6.2553092142183121E-3"/>
                  <c:y val="-2.083333333333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1F-1A43-ABF8-52CB379BF6C8}"/>
                </c:ext>
              </c:extLst>
            </c:dLbl>
            <c:dLbl>
              <c:idx val="3"/>
              <c:layout>
                <c:manualLayout>
                  <c:x val="8.3404122856243143E-3"/>
                  <c:y val="-1.488095238095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1F-1A43-ABF8-52CB379BF6C8}"/>
                </c:ext>
              </c:extLst>
            </c:dLbl>
            <c:dLbl>
              <c:idx val="4"/>
              <c:layout>
                <c:manualLayout>
                  <c:x val="-2.0851030714060786E-3"/>
                  <c:y val="-1.488095238095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1F-1A43-ABF8-52CB379BF6C8}"/>
                </c:ext>
              </c:extLst>
            </c:dLbl>
            <c:dLbl>
              <c:idx val="5"/>
              <c:layout>
                <c:manualLayout>
                  <c:x val="0"/>
                  <c:y val="-2.0833333333333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1F-1A43-ABF8-52CB379BF6C8}"/>
                </c:ext>
              </c:extLst>
            </c:dLbl>
            <c:dLbl>
              <c:idx val="6"/>
              <c:layout>
                <c:manualLayout>
                  <c:x val="-4.1702061428121572E-3"/>
                  <c:y val="-2.976190476190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77-724E-85BB-DA06C68D0DA0}"/>
                </c:ext>
              </c:extLst>
            </c:dLbl>
            <c:dLbl>
              <c:idx val="7"/>
              <c:layout>
                <c:manualLayout>
                  <c:x val="0"/>
                  <c:y val="-0.31547619047619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77-724E-85BB-DA06C68D0DA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4925">
                <a:solidFill>
                  <a:srgbClr val="C00000"/>
                </a:solidFill>
              </a:ln>
            </c:spPr>
            <c:trendlineType val="linear"/>
            <c:dispRSqr val="0"/>
            <c:dispEq val="0"/>
          </c:trendline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</c:v>
                </c:pt>
                <c:pt idx="1">
                  <c:v>11</c:v>
                </c:pt>
                <c:pt idx="2">
                  <c:v>17</c:v>
                </c:pt>
                <c:pt idx="3">
                  <c:v>21</c:v>
                </c:pt>
                <c:pt idx="4">
                  <c:v>27</c:v>
                </c:pt>
                <c:pt idx="5">
                  <c:v>32</c:v>
                </c:pt>
                <c:pt idx="6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31F-1A43-ABF8-52CB379BF6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4078464"/>
        <c:axId val="154865600"/>
      </c:barChart>
      <c:catAx>
        <c:axId val="13407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4865600"/>
        <c:crosses val="autoZero"/>
        <c:auto val="1"/>
        <c:lblAlgn val="ctr"/>
        <c:lblOffset val="100"/>
        <c:noMultiLvlLbl val="0"/>
      </c:catAx>
      <c:valAx>
        <c:axId val="154865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4078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Протяженность сети (тыс.км)</c:v>
                </c:pt>
              </c:strCache>
            </c:strRef>
          </c:tx>
          <c:spPr>
            <a:solidFill>
              <a:srgbClr val="0032B5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31F-1A43-ABF8-52CB379BF6C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31F-1A43-ABF8-52CB379BF6C8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31F-1A43-ABF8-52CB379BF6C8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31F-1A43-ABF8-52CB379BF6C8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731F-1A43-ABF8-52CB379BF6C8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731F-1A43-ABF8-52CB379BF6C8}"/>
              </c:ext>
            </c:extLst>
          </c:dPt>
          <c:dLbls>
            <c:dLbl>
              <c:idx val="0"/>
              <c:layout>
                <c:manualLayout>
                  <c:x val="-4.1702061428121572E-3"/>
                  <c:y val="-3.2738095238095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1F-1A43-ABF8-52CB379BF6C8}"/>
                </c:ext>
              </c:extLst>
            </c:dLbl>
            <c:dLbl>
              <c:idx val="1"/>
              <c:layout>
                <c:manualLayout>
                  <c:x val="0"/>
                  <c:y val="-3.2738095238095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1F-1A43-ABF8-52CB379BF6C8}"/>
                </c:ext>
              </c:extLst>
            </c:dLbl>
            <c:dLbl>
              <c:idx val="2"/>
              <c:layout>
                <c:manualLayout>
                  <c:x val="7.6452896094509881E-17"/>
                  <c:y val="-2.3809523809523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1F-1A43-ABF8-52CB379BF6C8}"/>
                </c:ext>
              </c:extLst>
            </c:dLbl>
            <c:dLbl>
              <c:idx val="3"/>
              <c:layout>
                <c:manualLayout>
                  <c:x val="0"/>
                  <c:y val="-1.1904761904761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1F-1A43-ABF8-52CB379BF6C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4925">
                <a:solidFill>
                  <a:srgbClr val="C00000"/>
                </a:solidFill>
              </a:ln>
            </c:spPr>
            <c:trendlineType val="linear"/>
            <c:dispRSqr val="0"/>
            <c:dispEq val="0"/>
          </c:trendline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</c:v>
                </c:pt>
                <c:pt idx="1">
                  <c:v>16</c:v>
                </c:pt>
                <c:pt idx="2">
                  <c:v>17</c:v>
                </c:pt>
                <c:pt idx="3">
                  <c:v>19</c:v>
                </c:pt>
                <c:pt idx="4">
                  <c:v>26</c:v>
                </c:pt>
                <c:pt idx="5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31F-1A43-ABF8-52CB379BF6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4080512"/>
        <c:axId val="154866176"/>
      </c:barChart>
      <c:catAx>
        <c:axId val="13408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4866176"/>
        <c:crosses val="autoZero"/>
        <c:auto val="1"/>
        <c:lblAlgn val="ctr"/>
        <c:lblOffset val="100"/>
        <c:noMultiLvlLbl val="0"/>
      </c:catAx>
      <c:valAx>
        <c:axId val="154866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4080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604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5BC2B-CD42-4336-A474-A95928696FC5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8830088"/>
            <a:ext cx="3038604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70159" y="8830088"/>
            <a:ext cx="3038604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FC9D8-9130-4719-A851-8C5D33162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970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8604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8A050-20DA-3641-BC2C-7057234D1AD2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20" y="4416538"/>
            <a:ext cx="5608975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30090"/>
            <a:ext cx="3038604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30090"/>
            <a:ext cx="3038604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22672-8948-184D-8B26-E9CAD3643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3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22672-8948-184D-8B26-E9CAD36439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55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22672-8948-184D-8B26-E9CAD36439D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5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22672-8948-184D-8B26-E9CAD36439D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5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22672-8948-184D-8B26-E9CAD36439D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5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22672-8948-184D-8B26-E9CAD36439D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5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22672-8948-184D-8B26-E9CAD36439D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5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22672-8948-184D-8B26-E9CAD36439D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35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22672-8948-184D-8B26-E9CAD36439D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35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22672-8948-184D-8B26-E9CAD36439D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5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22672-8948-184D-8B26-E9CAD36439D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5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22672-8948-184D-8B26-E9CAD36439D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22672-8948-184D-8B26-E9CAD36439D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5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22672-8948-184D-8B26-E9CAD36439D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5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22672-8948-184D-8B26-E9CAD36439D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56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22672-8948-184D-8B26-E9CAD36439D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56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22672-8948-184D-8B26-E9CAD36439D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22672-8948-184D-8B26-E9CAD36439D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22672-8948-184D-8B26-E9CAD36439D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5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22672-8948-184D-8B26-E9CAD36439D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5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22672-8948-184D-8B26-E9CAD36439D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5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22672-8948-184D-8B26-E9CAD36439D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5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22672-8948-184D-8B26-E9CAD36439D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5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22672-8948-184D-8B26-E9CAD36439D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1CE7-EC03-4C73-85BB-36202C98579C}" type="datetime1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92D5-CC94-43A4-B610-8D7A57CC1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50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39A9-A331-408F-854D-8E1B313CB727}" type="datetime1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92D5-CC94-43A4-B610-8D7A57CC1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59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F558-8496-4452-B41E-CEC7983D54A6}" type="datetime1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92D5-CC94-43A4-B610-8D7A57CC1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68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1CE7-EC03-4C73-85BB-36202C9857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92D5-CC94-43A4-B610-8D7A57CC17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40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895A-4647-4E35-9EC4-A1CB498382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92D5-CC94-43A4-B610-8D7A57CC17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75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9D6F-C224-47DD-90AF-BF4D1260C3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92D5-CC94-43A4-B610-8D7A57CC17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8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3188-7A33-4809-A79B-9A4AF89E7F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92D5-CC94-43A4-B610-8D7A57CC17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64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24E0-D4AC-49BB-B84C-568D3CBF2C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92D5-CC94-43A4-B610-8D7A57CC17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55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 anchorCtr="0">
            <a:normAutofit/>
          </a:bodyPr>
          <a:lstStyle>
            <a:lvl1pPr algn="l"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AFE5-52A9-4D8A-82EB-2F58BE7ED9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26314" y="4847274"/>
            <a:ext cx="2133600" cy="273844"/>
          </a:xfrm>
        </p:spPr>
        <p:txBody>
          <a:bodyPr/>
          <a:lstStyle/>
          <a:p>
            <a:fld id="{E3E092D5-CC94-43A4-B610-8D7A57CC17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293" y="4694874"/>
            <a:ext cx="1178983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584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6BAC-D0BE-44D9-B860-C9F88BE2F6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92D5-CC94-43A4-B610-8D7A57CC17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422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0A6F-01E7-47EA-ADA8-DA357AC6B8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92D5-CC94-43A4-B610-8D7A57CC17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7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895A-4647-4E35-9EC4-A1CB4983823C}" type="datetime1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92D5-CC94-43A4-B610-8D7A57CC1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421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635E-9E13-4C66-A6F8-8AAEAE19B6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92D5-CC94-43A4-B610-8D7A57CC17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66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39A9-A331-408F-854D-8E1B313CB7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92D5-CC94-43A4-B610-8D7A57CC17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56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F558-8496-4452-B41E-CEC7983D54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92D5-CC94-43A4-B610-8D7A57CC17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6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1CE7-EC03-4C73-85BB-36202C9857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92D5-CC94-43A4-B610-8D7A57CC17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57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895A-4647-4E35-9EC4-A1CB498382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92D5-CC94-43A4-B610-8D7A57CC17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49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9D6F-C224-47DD-90AF-BF4D1260C3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92D5-CC94-43A4-B610-8D7A57CC17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31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3188-7A33-4809-A79B-9A4AF89E7F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92D5-CC94-43A4-B610-8D7A57CC17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533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24E0-D4AC-49BB-B84C-568D3CBF2C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92D5-CC94-43A4-B610-8D7A57CC17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37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 anchorCtr="0">
            <a:normAutofit/>
          </a:bodyPr>
          <a:lstStyle>
            <a:lvl1pPr algn="l"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AFE5-52A9-4D8A-82EB-2F58BE7ED9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26314" y="4847274"/>
            <a:ext cx="2133600" cy="273844"/>
          </a:xfrm>
        </p:spPr>
        <p:txBody>
          <a:bodyPr/>
          <a:lstStyle/>
          <a:p>
            <a:fld id="{E3E092D5-CC94-43A4-B610-8D7A57CC17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293" y="4694874"/>
            <a:ext cx="1178983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366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6BAC-D0BE-44D9-B860-C9F88BE2F6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92D5-CC94-43A4-B610-8D7A57CC17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9D6F-C224-47DD-90AF-BF4D1260C3A8}" type="datetime1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92D5-CC94-43A4-B610-8D7A57CC1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431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0A6F-01E7-47EA-ADA8-DA357AC6B8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92D5-CC94-43A4-B610-8D7A57CC17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5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635E-9E13-4C66-A6F8-8AAEAE19B6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92D5-CC94-43A4-B610-8D7A57CC17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91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39A9-A331-408F-854D-8E1B313CB7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92D5-CC94-43A4-B610-8D7A57CC17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69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F558-8496-4452-B41E-CEC7983D54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92D5-CC94-43A4-B610-8D7A57CC17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2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3188-7A33-4809-A79B-9A4AF89E7FCE}" type="datetime1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92D5-CC94-43A4-B610-8D7A57CC1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72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24E0-D4AC-49BB-B84C-568D3CBF2C37}" type="datetime1">
              <a:rPr lang="ru-RU" smtClean="0"/>
              <a:t>07.09.2023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92D5-CC94-43A4-B610-8D7A57CC1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6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 anchorCtr="0">
            <a:normAutofit/>
          </a:bodyPr>
          <a:lstStyle>
            <a:lvl1pPr algn="l"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AFE5-52A9-4D8A-82EB-2F58BE7ED934}" type="datetime1">
              <a:rPr lang="ru-RU" smtClean="0"/>
              <a:t>07.09.2023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26314" y="4847274"/>
            <a:ext cx="2133600" cy="273844"/>
          </a:xfrm>
        </p:spPr>
        <p:txBody>
          <a:bodyPr/>
          <a:lstStyle/>
          <a:p>
            <a:fld id="{E3E092D5-CC94-43A4-B610-8D7A57CC179E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293" y="4694874"/>
            <a:ext cx="1178983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77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6BAC-D0BE-44D9-B860-C9F88BE2F6D6}" type="datetime1">
              <a:rPr lang="ru-RU" smtClean="0"/>
              <a:t>07.09.2023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92D5-CC94-43A4-B610-8D7A57CC1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263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0A6F-01E7-47EA-ADA8-DA357AC6B8F5}" type="datetime1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92D5-CC94-43A4-B610-8D7A57CC1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04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635E-9E13-4C66-A6F8-8AAEAE19B61E}" type="datetime1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92D5-CC94-43A4-B610-8D7A57CC1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74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D6BE-7AF9-4D52-9CCE-6C7A0F2169F9}" type="datetime1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092D5-CC94-43A4-B610-8D7A57CC1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29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D6BE-7AF9-4D52-9CCE-6C7A0F2169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092D5-CC94-43A4-B610-8D7A57CC17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4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D6BE-7AF9-4D52-9CCE-6C7A0F2169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092D5-CC94-43A4-B610-8D7A57CC17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8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emf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tags" Target="../tags/tag20.xml"/><Relationship Id="rId7" Type="http://schemas.openxmlformats.org/officeDocument/2006/relationships/image" Target="../media/image18.jpeg"/><Relationship Id="rId2" Type="http://schemas.openxmlformats.org/officeDocument/2006/relationships/tags" Target="../tags/tag1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2.xml"/><Relationship Id="rId7" Type="http://schemas.openxmlformats.org/officeDocument/2006/relationships/oleObject" Target="../embeddings/oleObject12.bin"/><Relationship Id="rId2" Type="http://schemas.openxmlformats.org/officeDocument/2006/relationships/tags" Target="../tags/tag2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PNG"/><Relationship Id="rId11" Type="http://schemas.openxmlformats.org/officeDocument/2006/relationships/image" Target="../media/image20.pn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4.xml"/><Relationship Id="rId7" Type="http://schemas.openxmlformats.org/officeDocument/2006/relationships/oleObject" Target="../embeddings/oleObject13.bin"/><Relationship Id="rId2" Type="http://schemas.openxmlformats.org/officeDocument/2006/relationships/tags" Target="../tags/tag2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tags" Target="../tags/tag26.xml"/><Relationship Id="rId7" Type="http://schemas.openxmlformats.org/officeDocument/2006/relationships/image" Target="../media/image3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4.v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1.png"/><Relationship Id="rId4" Type="http://schemas.openxmlformats.org/officeDocument/2006/relationships/tags" Target="../tags/tag27.xml"/><Relationship Id="rId9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9.xml"/><Relationship Id="rId7" Type="http://schemas.openxmlformats.org/officeDocument/2006/relationships/oleObject" Target="../embeddings/oleObject15.bin"/><Relationship Id="rId2" Type="http://schemas.openxmlformats.org/officeDocument/2006/relationships/tags" Target="../tags/tag2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5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28.xml"/><Relationship Id="rId9" Type="http://schemas.openxmlformats.org/officeDocument/2006/relationships/hyperlink" Target="https://rascom.ru/map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6.png"/><Relationship Id="rId3" Type="http://schemas.openxmlformats.org/officeDocument/2006/relationships/tags" Target="../tags/tag31.xml"/><Relationship Id="rId7" Type="http://schemas.openxmlformats.org/officeDocument/2006/relationships/oleObject" Target="../embeddings/oleObject16.bin"/><Relationship Id="rId12" Type="http://schemas.openxmlformats.org/officeDocument/2006/relationships/hyperlink" Target="https://rascom.ru/service-quotation/" TargetMode="External"/><Relationship Id="rId17" Type="http://schemas.openxmlformats.org/officeDocument/2006/relationships/image" Target="../media/image26.png"/><Relationship Id="rId2" Type="http://schemas.openxmlformats.org/officeDocument/2006/relationships/tags" Target="../tags/tag30.xml"/><Relationship Id="rId16" Type="http://schemas.openxmlformats.org/officeDocument/2006/relationships/image" Target="../media/image25.png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PNG"/><Relationship Id="rId11" Type="http://schemas.openxmlformats.org/officeDocument/2006/relationships/hyperlink" Target="https://rascom.ru/about/network/" TargetMode="External"/><Relationship Id="rId5" Type="http://schemas.openxmlformats.org/officeDocument/2006/relationships/notesSlide" Target="../notesSlides/notesSlide16.xml"/><Relationship Id="rId15" Type="http://schemas.openxmlformats.org/officeDocument/2006/relationships/image" Target="../media/image24.jpeg"/><Relationship Id="rId10" Type="http://schemas.openxmlformats.org/officeDocument/2006/relationships/hyperlink" Target="https://rascom.ru/about/points-of-presence/" TargetMode="External"/><Relationship Id="rId4" Type="http://schemas.openxmlformats.org/officeDocument/2006/relationships/slideLayout" Target="../slideLayouts/slideLayout17.xml"/><Relationship Id="rId9" Type="http://schemas.openxmlformats.org/officeDocument/2006/relationships/hyperlink" Target="https://rascom.ru/map/" TargetMode="External"/><Relationship Id="rId1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33.xml"/><Relationship Id="rId7" Type="http://schemas.openxmlformats.org/officeDocument/2006/relationships/oleObject" Target="../embeddings/oleObject17.bin"/><Relationship Id="rId2" Type="http://schemas.openxmlformats.org/officeDocument/2006/relationships/tags" Target="../tags/tag3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35.xml"/><Relationship Id="rId7" Type="http://schemas.openxmlformats.org/officeDocument/2006/relationships/oleObject" Target="../embeddings/oleObject18.bin"/><Relationship Id="rId2" Type="http://schemas.openxmlformats.org/officeDocument/2006/relationships/tags" Target="../tags/tag3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26" Type="http://schemas.openxmlformats.org/officeDocument/2006/relationships/image" Target="../media/image42.gif"/><Relationship Id="rId39" Type="http://schemas.openxmlformats.org/officeDocument/2006/relationships/image" Target="../media/image53.png"/><Relationship Id="rId21" Type="http://schemas.openxmlformats.org/officeDocument/2006/relationships/image" Target="../media/image38.png"/><Relationship Id="rId34" Type="http://schemas.openxmlformats.org/officeDocument/2006/relationships/image" Target="../media/image49.png"/><Relationship Id="rId42" Type="http://schemas.openxmlformats.org/officeDocument/2006/relationships/image" Target="../media/image56.png"/><Relationship Id="rId47" Type="http://schemas.openxmlformats.org/officeDocument/2006/relationships/image" Target="../media/image61.png"/><Relationship Id="rId50" Type="http://schemas.openxmlformats.org/officeDocument/2006/relationships/image" Target="../media/image64.jpeg"/><Relationship Id="rId55" Type="http://schemas.openxmlformats.org/officeDocument/2006/relationships/image" Target="../media/image69.jpeg"/><Relationship Id="rId7" Type="http://schemas.openxmlformats.org/officeDocument/2006/relationships/oleObject" Target="../embeddings/oleObject19.bin"/><Relationship Id="rId2" Type="http://schemas.openxmlformats.org/officeDocument/2006/relationships/tags" Target="../tags/tag36.xml"/><Relationship Id="rId16" Type="http://schemas.openxmlformats.org/officeDocument/2006/relationships/image" Target="../media/image34.png"/><Relationship Id="rId29" Type="http://schemas.openxmlformats.org/officeDocument/2006/relationships/image" Target="../media/image45.png"/><Relationship Id="rId11" Type="http://schemas.openxmlformats.org/officeDocument/2006/relationships/image" Target="../media/image29.png"/><Relationship Id="rId24" Type="http://schemas.openxmlformats.org/officeDocument/2006/relationships/image" Target="../media/image40.png"/><Relationship Id="rId32" Type="http://schemas.openxmlformats.org/officeDocument/2006/relationships/hyperlink" Target="http://www.chinatelecomglobal.com/" TargetMode="External"/><Relationship Id="rId37" Type="http://schemas.openxmlformats.org/officeDocument/2006/relationships/image" Target="../media/image51.png"/><Relationship Id="rId40" Type="http://schemas.openxmlformats.org/officeDocument/2006/relationships/image" Target="../media/image54.jpeg"/><Relationship Id="rId45" Type="http://schemas.openxmlformats.org/officeDocument/2006/relationships/image" Target="../media/image59.png"/><Relationship Id="rId53" Type="http://schemas.openxmlformats.org/officeDocument/2006/relationships/image" Target="../media/image67.jpeg"/><Relationship Id="rId58" Type="http://schemas.openxmlformats.org/officeDocument/2006/relationships/image" Target="../media/image72.jpeg"/><Relationship Id="rId5" Type="http://schemas.openxmlformats.org/officeDocument/2006/relationships/notesSlide" Target="../notesSlides/notesSlide19.xml"/><Relationship Id="rId19" Type="http://schemas.openxmlformats.org/officeDocument/2006/relationships/image" Target="../media/image37.jpe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39.jpeg"/><Relationship Id="rId27" Type="http://schemas.openxmlformats.org/officeDocument/2006/relationships/image" Target="../media/image43.gif"/><Relationship Id="rId30" Type="http://schemas.openxmlformats.org/officeDocument/2006/relationships/image" Target="../media/image46.jpeg"/><Relationship Id="rId35" Type="http://schemas.openxmlformats.org/officeDocument/2006/relationships/hyperlink" Target="https://www.cinia.fi/" TargetMode="External"/><Relationship Id="rId43" Type="http://schemas.openxmlformats.org/officeDocument/2006/relationships/image" Target="../media/image57.png"/><Relationship Id="rId48" Type="http://schemas.openxmlformats.org/officeDocument/2006/relationships/image" Target="../media/image62.jpeg"/><Relationship Id="rId56" Type="http://schemas.openxmlformats.org/officeDocument/2006/relationships/image" Target="../media/image70.png"/><Relationship Id="rId8" Type="http://schemas.openxmlformats.org/officeDocument/2006/relationships/image" Target="../media/image2.emf"/><Relationship Id="rId51" Type="http://schemas.openxmlformats.org/officeDocument/2006/relationships/image" Target="../media/image65.jpeg"/><Relationship Id="rId3" Type="http://schemas.openxmlformats.org/officeDocument/2006/relationships/tags" Target="../tags/tag37.xml"/><Relationship Id="rId12" Type="http://schemas.openxmlformats.org/officeDocument/2006/relationships/image" Target="../media/image30.png"/><Relationship Id="rId17" Type="http://schemas.openxmlformats.org/officeDocument/2006/relationships/image" Target="../media/image35.jpeg"/><Relationship Id="rId25" Type="http://schemas.openxmlformats.org/officeDocument/2006/relationships/image" Target="../media/image41.png"/><Relationship Id="rId33" Type="http://schemas.openxmlformats.org/officeDocument/2006/relationships/image" Target="../media/image48.png"/><Relationship Id="rId38" Type="http://schemas.openxmlformats.org/officeDocument/2006/relationships/image" Target="../media/image52.png"/><Relationship Id="rId46" Type="http://schemas.openxmlformats.org/officeDocument/2006/relationships/image" Target="../media/image60.png"/><Relationship Id="rId20" Type="http://schemas.openxmlformats.org/officeDocument/2006/relationships/hyperlink" Target="http://www.telecomitalia.com/tit/it.html" TargetMode="External"/><Relationship Id="rId41" Type="http://schemas.openxmlformats.org/officeDocument/2006/relationships/image" Target="../media/image55.png"/><Relationship Id="rId54" Type="http://schemas.openxmlformats.org/officeDocument/2006/relationships/image" Target="../media/image68.jpeg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PNG"/><Relationship Id="rId15" Type="http://schemas.openxmlformats.org/officeDocument/2006/relationships/image" Target="../media/image33.png"/><Relationship Id="rId23" Type="http://schemas.openxmlformats.org/officeDocument/2006/relationships/hyperlink" Target="https://commons.wikimedia.org/wiki/File:Telia_Company.svg?uselang=ru" TargetMode="External"/><Relationship Id="rId28" Type="http://schemas.openxmlformats.org/officeDocument/2006/relationships/image" Target="../media/image44.png"/><Relationship Id="rId36" Type="http://schemas.openxmlformats.org/officeDocument/2006/relationships/image" Target="../media/image50.png"/><Relationship Id="rId49" Type="http://schemas.openxmlformats.org/officeDocument/2006/relationships/image" Target="../media/image63.png"/><Relationship Id="rId57" Type="http://schemas.openxmlformats.org/officeDocument/2006/relationships/image" Target="../media/image71.png"/><Relationship Id="rId10" Type="http://schemas.openxmlformats.org/officeDocument/2006/relationships/image" Target="../media/image28.png"/><Relationship Id="rId31" Type="http://schemas.openxmlformats.org/officeDocument/2006/relationships/image" Target="../media/image47.jpeg"/><Relationship Id="rId44" Type="http://schemas.openxmlformats.org/officeDocument/2006/relationships/image" Target="../media/image58.png"/><Relationship Id="rId52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.xml"/><Relationship Id="rId7" Type="http://schemas.openxmlformats.org/officeDocument/2006/relationships/oleObject" Target="../embeddings/oleObject2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39.xml"/><Relationship Id="rId7" Type="http://schemas.openxmlformats.org/officeDocument/2006/relationships/oleObject" Target="../embeddings/oleObject20.bin"/><Relationship Id="rId2" Type="http://schemas.openxmlformats.org/officeDocument/2006/relationships/tags" Target="../tags/tag3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1.xml"/><Relationship Id="rId7" Type="http://schemas.openxmlformats.org/officeDocument/2006/relationships/oleObject" Target="../embeddings/oleObject21.bin"/><Relationship Id="rId2" Type="http://schemas.openxmlformats.org/officeDocument/2006/relationships/tags" Target="../tags/tag40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26" Type="http://schemas.openxmlformats.org/officeDocument/2006/relationships/hyperlink" Target="https://www.ficix.fi/" TargetMode="External"/><Relationship Id="rId3" Type="http://schemas.openxmlformats.org/officeDocument/2006/relationships/tags" Target="../tags/tag43.xml"/><Relationship Id="rId21" Type="http://schemas.openxmlformats.org/officeDocument/2006/relationships/image" Target="../media/image85.jpeg"/><Relationship Id="rId34" Type="http://schemas.openxmlformats.org/officeDocument/2006/relationships/image" Target="../media/image69.jpeg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76.jpeg"/><Relationship Id="rId17" Type="http://schemas.openxmlformats.org/officeDocument/2006/relationships/image" Target="../media/image81.png"/><Relationship Id="rId25" Type="http://schemas.openxmlformats.org/officeDocument/2006/relationships/image" Target="../media/image87.jpeg"/><Relationship Id="rId33" Type="http://schemas.openxmlformats.org/officeDocument/2006/relationships/image" Target="../media/image93.jpeg"/><Relationship Id="rId2" Type="http://schemas.openxmlformats.org/officeDocument/2006/relationships/tags" Target="../tags/tag42.xml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29" Type="http://schemas.openxmlformats.org/officeDocument/2006/relationships/image" Target="../media/image90.png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.PNG"/><Relationship Id="rId11" Type="http://schemas.openxmlformats.org/officeDocument/2006/relationships/image" Target="../media/image75.png"/><Relationship Id="rId24" Type="http://schemas.openxmlformats.org/officeDocument/2006/relationships/hyperlink" Target="https://www.de-cix.net/" TargetMode="External"/><Relationship Id="rId32" Type="http://schemas.openxmlformats.org/officeDocument/2006/relationships/image" Target="../media/image92.png"/><Relationship Id="rId5" Type="http://schemas.openxmlformats.org/officeDocument/2006/relationships/notesSlide" Target="../notesSlides/notesSlide22.xml"/><Relationship Id="rId15" Type="http://schemas.openxmlformats.org/officeDocument/2006/relationships/image" Target="../media/image79.png"/><Relationship Id="rId23" Type="http://schemas.openxmlformats.org/officeDocument/2006/relationships/image" Target="../media/image86.jpeg"/><Relationship Id="rId28" Type="http://schemas.openxmlformats.org/officeDocument/2006/relationships/image" Target="../media/image89.png"/><Relationship Id="rId36" Type="http://schemas.openxmlformats.org/officeDocument/2006/relationships/image" Target="../media/image94.png"/><Relationship Id="rId10" Type="http://schemas.openxmlformats.org/officeDocument/2006/relationships/image" Target="../media/image74.jpeg"/><Relationship Id="rId19" Type="http://schemas.openxmlformats.org/officeDocument/2006/relationships/image" Target="../media/image83.jpeg"/><Relationship Id="rId31" Type="http://schemas.openxmlformats.org/officeDocument/2006/relationships/image" Target="../media/image91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73.jpeg"/><Relationship Id="rId14" Type="http://schemas.openxmlformats.org/officeDocument/2006/relationships/image" Target="../media/image78.gif"/><Relationship Id="rId22" Type="http://schemas.openxmlformats.org/officeDocument/2006/relationships/image" Target="../media/image71.png"/><Relationship Id="rId27" Type="http://schemas.openxmlformats.org/officeDocument/2006/relationships/image" Target="../media/image88.png"/><Relationship Id="rId30" Type="http://schemas.openxmlformats.org/officeDocument/2006/relationships/hyperlink" Target="https://www.microsoft.com/" TargetMode="External"/><Relationship Id="rId35" Type="http://schemas.openxmlformats.org/officeDocument/2006/relationships/image" Target="../media/image70.png"/><Relationship Id="rId8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5.xml"/><Relationship Id="rId7" Type="http://schemas.openxmlformats.org/officeDocument/2006/relationships/oleObject" Target="../embeddings/oleObject23.bin"/><Relationship Id="rId2" Type="http://schemas.openxmlformats.org/officeDocument/2006/relationships/tags" Target="../tags/tag4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3.xml"/><Relationship Id="rId10" Type="http://schemas.openxmlformats.org/officeDocument/2006/relationships/image" Target="../media/image96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9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11.png"/><Relationship Id="rId3" Type="http://schemas.openxmlformats.org/officeDocument/2006/relationships/tags" Target="../tags/tag6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5.emf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8.xml"/><Relationship Id="rId7" Type="http://schemas.openxmlformats.org/officeDocument/2006/relationships/oleObject" Target="../embeddings/oleObject4.bin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4.png"/><Relationship Id="rId3" Type="http://schemas.openxmlformats.org/officeDocument/2006/relationships/tags" Target="../tags/tag10.xml"/><Relationship Id="rId7" Type="http://schemas.openxmlformats.org/officeDocument/2006/relationships/image" Target="../media/image12.png"/><Relationship Id="rId12" Type="http://schemas.openxmlformats.org/officeDocument/2006/relationships/image" Target="../media/image13.pn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emf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3.xml"/><Relationship Id="rId7" Type="http://schemas.openxmlformats.org/officeDocument/2006/relationships/oleObject" Target="../embeddings/oleObject7.bin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Relationship Id="rId9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5.xml"/><Relationship Id="rId7" Type="http://schemas.openxmlformats.org/officeDocument/2006/relationships/oleObject" Target="../embeddings/oleObject8.bin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6.xml"/><Relationship Id="rId9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7.xml"/><Relationship Id="rId7" Type="http://schemas.openxmlformats.org/officeDocument/2006/relationships/oleObject" Target="../embeddings/oleObject9.bin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alphaModFix amt="60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08" name="Picture 196" descr="http://www.nokiamaemo.ru/uploads/posts/2016-12/1481703021_pro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7697107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198252"/>
              </p:ext>
            </p:extLst>
          </p:nvPr>
        </p:nvGraphicFramePr>
        <p:xfrm>
          <a:off x="1143000" y="0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54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0"/>
                        <a:ext cx="119063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593" y="203201"/>
            <a:ext cx="712167" cy="70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ый треугольник 1"/>
          <p:cNvSpPr/>
          <p:nvPr/>
        </p:nvSpPr>
        <p:spPr>
          <a:xfrm flipH="1">
            <a:off x="6244545" y="8182"/>
            <a:ext cx="2905125" cy="5143500"/>
          </a:xfrm>
          <a:prstGeom prst="rtTriangle">
            <a:avLst/>
          </a:prstGeom>
          <a:solidFill>
            <a:srgbClr val="0032B5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ОПЕРАТОР </a:t>
            </a:r>
          </a:p>
          <a:p>
            <a:pPr algn="ctr"/>
            <a:r>
              <a:rPr lang="ru-RU" sz="1200" dirty="0"/>
              <a:t>ДЛЯ ОПЕРАТОРОВ </a:t>
            </a:r>
            <a:r>
              <a:rPr lang="ru-RU" sz="2000" dirty="0"/>
              <a:t>20</a:t>
            </a:r>
            <a:r>
              <a:rPr lang="en-US" sz="2000" dirty="0" smtClean="0"/>
              <a:t>2</a:t>
            </a:r>
            <a:r>
              <a:rPr lang="ru-RU" sz="2000" dirty="0" smtClean="0"/>
              <a:t>3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52639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alphaModFix amt="60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3000" y="0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7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3000" y="0"/>
                        <a:ext cx="119063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Прямоугольник 95"/>
          <p:cNvSpPr/>
          <p:nvPr/>
        </p:nvSpPr>
        <p:spPr>
          <a:xfrm>
            <a:off x="-1" y="76885"/>
            <a:ext cx="7391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РЕШЕНИЕ РАСКОМ ДЛЯ ЗАЩИТЫ ОТ DDOS АТАК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3450" y="1289576"/>
            <a:ext cx="72114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РАСКОМ предлагает своим клиентам услугу по защите ИТ-инфраструктуры любой сложности и размера от </a:t>
            </a:r>
            <a:r>
              <a:rPr lang="ru-RU" sz="1400" dirty="0" err="1"/>
              <a:t>DDoS</a:t>
            </a:r>
            <a:r>
              <a:rPr lang="ru-RU" sz="1400" dirty="0"/>
              <a:t> атак. Защита ИТ-инфраструктуры осуществляется за счет фильтрации всех существующих на данный момент разновидностей </a:t>
            </a:r>
            <a:r>
              <a:rPr lang="ru-RU" sz="1400" dirty="0" err="1"/>
              <a:t>DDoS</a:t>
            </a:r>
            <a:r>
              <a:rPr lang="ru-RU" sz="1400" dirty="0"/>
              <a:t>-атак на сетевом, транспортном и сеансовом уровнях, а также на уровне приложений для трафика HTTP(s)/</a:t>
            </a:r>
            <a:r>
              <a:rPr lang="ru-RU" sz="1400" dirty="0" err="1" smtClean="0"/>
              <a:t>Websocket</a:t>
            </a:r>
            <a:endParaRPr lang="ru-RU" sz="1400" dirty="0"/>
          </a:p>
        </p:txBody>
      </p:sp>
      <p:pic>
        <p:nvPicPr>
          <p:cNvPr id="22" name="Picture 9" descr="C:\Users\michael.w\Desktop\schatte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10800000" flipH="1">
            <a:off x="6053360" y="1083688"/>
            <a:ext cx="2358239" cy="5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michael.w\Desktop\schatte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10800000">
            <a:off x="694634" y="1083689"/>
            <a:ext cx="2358239" cy="5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michael.w\Desktop\schatte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10800000" flipH="1" flipV="1">
            <a:off x="6040192" y="2543978"/>
            <a:ext cx="2358239" cy="5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michael.w\Desktop\schatte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10800000" flipV="1">
            <a:off x="694633" y="2572553"/>
            <a:ext cx="2358238" cy="5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061" name="Picture 1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426" y="2705101"/>
            <a:ext cx="5486399" cy="1766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335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alphaModFix amt="60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65" name="Picture 29" descr="https://art84.pl/ebay/dsp/e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26385"/>
            <a:ext cx="1109056" cy="110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6" name="Прямая соединительная линия 105"/>
          <p:cNvCxnSpPr>
            <a:stCxn id="58" idx="1"/>
          </p:cNvCxnSpPr>
          <p:nvPr/>
        </p:nvCxnSpPr>
        <p:spPr>
          <a:xfrm flipH="1" flipV="1">
            <a:off x="6734177" y="3481490"/>
            <a:ext cx="385140" cy="40331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>
            <a:endCxn id="58" idx="8"/>
          </p:cNvCxnSpPr>
          <p:nvPr/>
        </p:nvCxnSpPr>
        <p:spPr>
          <a:xfrm flipV="1">
            <a:off x="6734175" y="3947334"/>
            <a:ext cx="409133" cy="43861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>
            <a:endCxn id="53" idx="1"/>
          </p:cNvCxnSpPr>
          <p:nvPr/>
        </p:nvCxnSpPr>
        <p:spPr>
          <a:xfrm flipV="1">
            <a:off x="5581650" y="3443387"/>
            <a:ext cx="361950" cy="45228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>
            <a:endCxn id="54" idx="1"/>
          </p:cNvCxnSpPr>
          <p:nvPr/>
        </p:nvCxnSpPr>
        <p:spPr>
          <a:xfrm>
            <a:off x="5600700" y="3895670"/>
            <a:ext cx="342900" cy="45217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2734751" y="3782272"/>
            <a:ext cx="827600" cy="226796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>
            <a:stCxn id="34" idx="6"/>
            <a:endCxn id="28" idx="1"/>
          </p:cNvCxnSpPr>
          <p:nvPr/>
        </p:nvCxnSpPr>
        <p:spPr>
          <a:xfrm>
            <a:off x="1556085" y="3884073"/>
            <a:ext cx="1930065" cy="141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3000" y="0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82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3000" y="0"/>
                        <a:ext cx="119063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Прямоугольник 95"/>
          <p:cNvSpPr/>
          <p:nvPr/>
        </p:nvSpPr>
        <p:spPr>
          <a:xfrm>
            <a:off x="-1" y="76885"/>
            <a:ext cx="7391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ОПЦИЯ </a:t>
            </a:r>
            <a:r>
              <a:rPr lang="en-US" sz="2400" dirty="0" smtClean="0"/>
              <a:t>REMOTE</a:t>
            </a:r>
            <a:r>
              <a:rPr lang="ru-RU" sz="2400" dirty="0" smtClean="0"/>
              <a:t> - </a:t>
            </a:r>
            <a:r>
              <a:rPr lang="en-US" sz="2400" dirty="0" smtClean="0"/>
              <a:t>IP</a:t>
            </a:r>
            <a:endParaRPr lang="en-US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24125" y="1034690"/>
            <a:ext cx="5429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Опция предоставляет </a:t>
            </a:r>
            <a:r>
              <a:rPr lang="ru-RU" sz="1400" dirty="0" smtClean="0"/>
              <a:t>возможность  </a:t>
            </a:r>
            <a:r>
              <a:rPr lang="ru-RU" sz="1400" dirty="0"/>
              <a:t>присоединения </a:t>
            </a:r>
            <a:r>
              <a:rPr lang="ru-RU" sz="1400" dirty="0" smtClean="0"/>
              <a:t>вашей сети </a:t>
            </a:r>
            <a:r>
              <a:rPr lang="ru-RU" sz="1400" dirty="0"/>
              <a:t>к IP адресам, географически привязанным к Европейским </a:t>
            </a:r>
            <a:r>
              <a:rPr lang="ru-RU" sz="1400" dirty="0" smtClean="0"/>
              <a:t>странам</a:t>
            </a:r>
            <a:endParaRPr lang="ru-RU" sz="1400" dirty="0"/>
          </a:p>
        </p:txBody>
      </p:sp>
      <p:pic>
        <p:nvPicPr>
          <p:cNvPr id="17" name="Picture 9" descr="C:\Users\michael.w\Desktop\schatte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10800000" flipH="1" flipV="1">
            <a:off x="681260" y="1814860"/>
            <a:ext cx="7573008" cy="1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C:\Users\michael.w\Desktop\schatte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10800000" flipH="1">
            <a:off x="521600" y="651405"/>
            <a:ext cx="8347164" cy="10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uppieren 297"/>
          <p:cNvGrpSpPr>
            <a:grpSpLocks/>
          </p:cNvGrpSpPr>
          <p:nvPr/>
        </p:nvGrpSpPr>
        <p:grpSpPr bwMode="auto">
          <a:xfrm>
            <a:off x="676276" y="3463151"/>
            <a:ext cx="885808" cy="584973"/>
            <a:chOff x="6906948" y="1021538"/>
            <a:chExt cx="704918" cy="430534"/>
          </a:xfrm>
          <a:solidFill>
            <a:srgbClr val="0032B5"/>
          </a:solidFill>
        </p:grpSpPr>
        <p:sp>
          <p:nvSpPr>
            <p:cNvPr id="34" name="Freeform 1341"/>
            <p:cNvSpPr>
              <a:spLocks noEditPoints="1"/>
            </p:cNvSpPr>
            <p:nvPr/>
          </p:nvSpPr>
          <p:spPr bwMode="auto">
            <a:xfrm>
              <a:off x="6906948" y="1021538"/>
              <a:ext cx="704918" cy="430534"/>
            </a:xfrm>
            <a:custGeom>
              <a:avLst/>
              <a:gdLst>
                <a:gd name="T0" fmla="*/ 172 w 443"/>
                <a:gd name="T1" fmla="*/ 55 h 271"/>
                <a:gd name="T2" fmla="*/ 201 w 443"/>
                <a:gd name="T3" fmla="*/ 24 h 271"/>
                <a:gd name="T4" fmla="*/ 282 w 443"/>
                <a:gd name="T5" fmla="*/ 3 h 271"/>
                <a:gd name="T6" fmla="*/ 357 w 443"/>
                <a:gd name="T7" fmla="*/ 45 h 271"/>
                <a:gd name="T8" fmla="*/ 381 w 443"/>
                <a:gd name="T9" fmla="*/ 102 h 271"/>
                <a:gd name="T10" fmla="*/ 386 w 443"/>
                <a:gd name="T11" fmla="*/ 109 h 271"/>
                <a:gd name="T12" fmla="*/ 440 w 443"/>
                <a:gd name="T13" fmla="*/ 195 h 271"/>
                <a:gd name="T14" fmla="*/ 373 w 443"/>
                <a:gd name="T15" fmla="*/ 269 h 271"/>
                <a:gd name="T16" fmla="*/ 353 w 443"/>
                <a:gd name="T17" fmla="*/ 271 h 271"/>
                <a:gd name="T18" fmla="*/ 95 w 443"/>
                <a:gd name="T19" fmla="*/ 271 h 271"/>
                <a:gd name="T20" fmla="*/ 10 w 443"/>
                <a:gd name="T21" fmla="*/ 204 h 271"/>
                <a:gd name="T22" fmla="*/ 78 w 443"/>
                <a:gd name="T23" fmla="*/ 104 h 271"/>
                <a:gd name="T24" fmla="*/ 83 w 443"/>
                <a:gd name="T25" fmla="*/ 100 h 271"/>
                <a:gd name="T26" fmla="*/ 169 w 443"/>
                <a:gd name="T27" fmla="*/ 54 h 271"/>
                <a:gd name="T28" fmla="*/ 172 w 443"/>
                <a:gd name="T29" fmla="*/ 55 h 271"/>
                <a:gd name="T30" fmla="*/ 189 w 443"/>
                <a:gd name="T31" fmla="*/ 207 h 271"/>
                <a:gd name="T32" fmla="*/ 254 w 443"/>
                <a:gd name="T33" fmla="*/ 222 h 271"/>
                <a:gd name="T34" fmla="*/ 305 w 443"/>
                <a:gd name="T35" fmla="*/ 156 h 271"/>
                <a:gd name="T36" fmla="*/ 322 w 443"/>
                <a:gd name="T37" fmla="*/ 156 h 271"/>
                <a:gd name="T38" fmla="*/ 292 w 443"/>
                <a:gd name="T39" fmla="*/ 126 h 271"/>
                <a:gd name="T40" fmla="*/ 261 w 443"/>
                <a:gd name="T41" fmla="*/ 156 h 271"/>
                <a:gd name="T42" fmla="*/ 280 w 443"/>
                <a:gd name="T43" fmla="*/ 156 h 271"/>
                <a:gd name="T44" fmla="*/ 259 w 443"/>
                <a:gd name="T45" fmla="*/ 193 h 271"/>
                <a:gd name="T46" fmla="*/ 206 w 443"/>
                <a:gd name="T47" fmla="*/ 191 h 271"/>
                <a:gd name="T48" fmla="*/ 189 w 443"/>
                <a:gd name="T49" fmla="*/ 207 h 271"/>
                <a:gd name="T50" fmla="*/ 149 w 443"/>
                <a:gd name="T51" fmla="*/ 156 h 271"/>
                <a:gd name="T52" fmla="*/ 178 w 443"/>
                <a:gd name="T53" fmla="*/ 186 h 271"/>
                <a:gd name="T54" fmla="*/ 208 w 443"/>
                <a:gd name="T55" fmla="*/ 156 h 271"/>
                <a:gd name="T56" fmla="*/ 190 w 443"/>
                <a:gd name="T57" fmla="*/ 156 h 271"/>
                <a:gd name="T58" fmla="*/ 210 w 443"/>
                <a:gd name="T59" fmla="*/ 120 h 271"/>
                <a:gd name="T60" fmla="*/ 263 w 443"/>
                <a:gd name="T61" fmla="*/ 121 h 271"/>
                <a:gd name="T62" fmla="*/ 281 w 443"/>
                <a:gd name="T63" fmla="*/ 105 h 271"/>
                <a:gd name="T64" fmla="*/ 216 w 443"/>
                <a:gd name="T65" fmla="*/ 91 h 271"/>
                <a:gd name="T66" fmla="*/ 165 w 443"/>
                <a:gd name="T67" fmla="*/ 156 h 271"/>
                <a:gd name="T68" fmla="*/ 149 w 443"/>
                <a:gd name="T69" fmla="*/ 15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3" h="271">
                  <a:moveTo>
                    <a:pt x="172" y="55"/>
                  </a:moveTo>
                  <a:cubicBezTo>
                    <a:pt x="180" y="43"/>
                    <a:pt x="189" y="32"/>
                    <a:pt x="201" y="24"/>
                  </a:cubicBezTo>
                  <a:cubicBezTo>
                    <a:pt x="225" y="6"/>
                    <a:pt x="252" y="0"/>
                    <a:pt x="282" y="3"/>
                  </a:cubicBezTo>
                  <a:cubicBezTo>
                    <a:pt x="312" y="7"/>
                    <a:pt x="338" y="21"/>
                    <a:pt x="357" y="45"/>
                  </a:cubicBezTo>
                  <a:cubicBezTo>
                    <a:pt x="371" y="62"/>
                    <a:pt x="378" y="81"/>
                    <a:pt x="381" y="102"/>
                  </a:cubicBezTo>
                  <a:cubicBezTo>
                    <a:pt x="381" y="106"/>
                    <a:pt x="382" y="107"/>
                    <a:pt x="386" y="109"/>
                  </a:cubicBezTo>
                  <a:cubicBezTo>
                    <a:pt x="421" y="122"/>
                    <a:pt x="443" y="156"/>
                    <a:pt x="440" y="195"/>
                  </a:cubicBezTo>
                  <a:cubicBezTo>
                    <a:pt x="437" y="231"/>
                    <a:pt x="409" y="262"/>
                    <a:pt x="373" y="269"/>
                  </a:cubicBezTo>
                  <a:cubicBezTo>
                    <a:pt x="366" y="271"/>
                    <a:pt x="360" y="271"/>
                    <a:pt x="353" y="271"/>
                  </a:cubicBezTo>
                  <a:cubicBezTo>
                    <a:pt x="267" y="271"/>
                    <a:pt x="181" y="271"/>
                    <a:pt x="95" y="271"/>
                  </a:cubicBezTo>
                  <a:cubicBezTo>
                    <a:pt x="52" y="271"/>
                    <a:pt x="18" y="242"/>
                    <a:pt x="10" y="204"/>
                  </a:cubicBezTo>
                  <a:cubicBezTo>
                    <a:pt x="0" y="158"/>
                    <a:pt x="31" y="113"/>
                    <a:pt x="78" y="104"/>
                  </a:cubicBezTo>
                  <a:cubicBezTo>
                    <a:pt x="81" y="104"/>
                    <a:pt x="82" y="103"/>
                    <a:pt x="83" y="100"/>
                  </a:cubicBezTo>
                  <a:cubicBezTo>
                    <a:pt x="88" y="58"/>
                    <a:pt x="133" y="36"/>
                    <a:pt x="169" y="54"/>
                  </a:cubicBezTo>
                  <a:cubicBezTo>
                    <a:pt x="170" y="55"/>
                    <a:pt x="170" y="55"/>
                    <a:pt x="172" y="55"/>
                  </a:cubicBezTo>
                  <a:close/>
                  <a:moveTo>
                    <a:pt x="189" y="207"/>
                  </a:moveTo>
                  <a:cubicBezTo>
                    <a:pt x="206" y="223"/>
                    <a:pt x="231" y="229"/>
                    <a:pt x="254" y="222"/>
                  </a:cubicBezTo>
                  <a:cubicBezTo>
                    <a:pt x="285" y="212"/>
                    <a:pt x="302" y="189"/>
                    <a:pt x="305" y="156"/>
                  </a:cubicBezTo>
                  <a:cubicBezTo>
                    <a:pt x="311" y="156"/>
                    <a:pt x="316" y="156"/>
                    <a:pt x="322" y="156"/>
                  </a:cubicBezTo>
                  <a:cubicBezTo>
                    <a:pt x="312" y="145"/>
                    <a:pt x="302" y="135"/>
                    <a:pt x="292" y="126"/>
                  </a:cubicBezTo>
                  <a:cubicBezTo>
                    <a:pt x="282" y="136"/>
                    <a:pt x="272" y="145"/>
                    <a:pt x="261" y="156"/>
                  </a:cubicBezTo>
                  <a:cubicBezTo>
                    <a:pt x="268" y="156"/>
                    <a:pt x="274" y="156"/>
                    <a:pt x="280" y="156"/>
                  </a:cubicBezTo>
                  <a:cubicBezTo>
                    <a:pt x="280" y="171"/>
                    <a:pt x="271" y="186"/>
                    <a:pt x="259" y="193"/>
                  </a:cubicBezTo>
                  <a:cubicBezTo>
                    <a:pt x="241" y="205"/>
                    <a:pt x="223" y="203"/>
                    <a:pt x="206" y="191"/>
                  </a:cubicBezTo>
                  <a:cubicBezTo>
                    <a:pt x="200" y="197"/>
                    <a:pt x="194" y="202"/>
                    <a:pt x="189" y="207"/>
                  </a:cubicBezTo>
                  <a:close/>
                  <a:moveTo>
                    <a:pt x="149" y="156"/>
                  </a:moveTo>
                  <a:cubicBezTo>
                    <a:pt x="159" y="167"/>
                    <a:pt x="168" y="177"/>
                    <a:pt x="178" y="186"/>
                  </a:cubicBezTo>
                  <a:cubicBezTo>
                    <a:pt x="188" y="177"/>
                    <a:pt x="197" y="167"/>
                    <a:pt x="208" y="156"/>
                  </a:cubicBezTo>
                  <a:cubicBezTo>
                    <a:pt x="202" y="156"/>
                    <a:pt x="196" y="156"/>
                    <a:pt x="190" y="156"/>
                  </a:cubicBezTo>
                  <a:cubicBezTo>
                    <a:pt x="190" y="140"/>
                    <a:pt x="197" y="128"/>
                    <a:pt x="210" y="120"/>
                  </a:cubicBezTo>
                  <a:cubicBezTo>
                    <a:pt x="228" y="108"/>
                    <a:pt x="247" y="110"/>
                    <a:pt x="263" y="121"/>
                  </a:cubicBezTo>
                  <a:cubicBezTo>
                    <a:pt x="270" y="116"/>
                    <a:pt x="275" y="110"/>
                    <a:pt x="281" y="105"/>
                  </a:cubicBezTo>
                  <a:cubicBezTo>
                    <a:pt x="263" y="89"/>
                    <a:pt x="239" y="83"/>
                    <a:pt x="216" y="91"/>
                  </a:cubicBezTo>
                  <a:cubicBezTo>
                    <a:pt x="184" y="101"/>
                    <a:pt x="168" y="124"/>
                    <a:pt x="165" y="156"/>
                  </a:cubicBezTo>
                  <a:cubicBezTo>
                    <a:pt x="159" y="156"/>
                    <a:pt x="154" y="156"/>
                    <a:pt x="149" y="15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5" name="Freeform 1342"/>
            <p:cNvSpPr>
              <a:spLocks/>
            </p:cNvSpPr>
            <p:nvPr/>
          </p:nvSpPr>
          <p:spPr bwMode="auto">
            <a:xfrm>
              <a:off x="7208761" y="1221356"/>
              <a:ext cx="210855" cy="164797"/>
            </a:xfrm>
            <a:custGeom>
              <a:avLst/>
              <a:gdLst>
                <a:gd name="T0" fmla="*/ 0 w 133"/>
                <a:gd name="T1" fmla="*/ 81 h 103"/>
                <a:gd name="T2" fmla="*/ 17 w 133"/>
                <a:gd name="T3" fmla="*/ 65 h 103"/>
                <a:gd name="T4" fmla="*/ 70 w 133"/>
                <a:gd name="T5" fmla="*/ 67 h 103"/>
                <a:gd name="T6" fmla="*/ 91 w 133"/>
                <a:gd name="T7" fmla="*/ 30 h 103"/>
                <a:gd name="T8" fmla="*/ 72 w 133"/>
                <a:gd name="T9" fmla="*/ 30 h 103"/>
                <a:gd name="T10" fmla="*/ 103 w 133"/>
                <a:gd name="T11" fmla="*/ 0 h 103"/>
                <a:gd name="T12" fmla="*/ 133 w 133"/>
                <a:gd name="T13" fmla="*/ 30 h 103"/>
                <a:gd name="T14" fmla="*/ 116 w 133"/>
                <a:gd name="T15" fmla="*/ 30 h 103"/>
                <a:gd name="T16" fmla="*/ 65 w 133"/>
                <a:gd name="T17" fmla="*/ 96 h 103"/>
                <a:gd name="T18" fmla="*/ 0 w 133"/>
                <a:gd name="T19" fmla="*/ 8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03">
                  <a:moveTo>
                    <a:pt x="0" y="81"/>
                  </a:moveTo>
                  <a:cubicBezTo>
                    <a:pt x="5" y="76"/>
                    <a:pt x="11" y="71"/>
                    <a:pt x="17" y="65"/>
                  </a:cubicBezTo>
                  <a:cubicBezTo>
                    <a:pt x="34" y="77"/>
                    <a:pt x="52" y="79"/>
                    <a:pt x="70" y="67"/>
                  </a:cubicBezTo>
                  <a:cubicBezTo>
                    <a:pt x="82" y="60"/>
                    <a:pt x="91" y="45"/>
                    <a:pt x="91" y="30"/>
                  </a:cubicBezTo>
                  <a:cubicBezTo>
                    <a:pt x="85" y="30"/>
                    <a:pt x="79" y="30"/>
                    <a:pt x="72" y="30"/>
                  </a:cubicBezTo>
                  <a:cubicBezTo>
                    <a:pt x="83" y="19"/>
                    <a:pt x="93" y="10"/>
                    <a:pt x="103" y="0"/>
                  </a:cubicBezTo>
                  <a:cubicBezTo>
                    <a:pt x="113" y="9"/>
                    <a:pt x="123" y="19"/>
                    <a:pt x="133" y="30"/>
                  </a:cubicBezTo>
                  <a:cubicBezTo>
                    <a:pt x="127" y="30"/>
                    <a:pt x="122" y="30"/>
                    <a:pt x="116" y="30"/>
                  </a:cubicBezTo>
                  <a:cubicBezTo>
                    <a:pt x="113" y="63"/>
                    <a:pt x="96" y="86"/>
                    <a:pt x="65" y="96"/>
                  </a:cubicBezTo>
                  <a:cubicBezTo>
                    <a:pt x="42" y="103"/>
                    <a:pt x="17" y="97"/>
                    <a:pt x="0" y="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6" name="Freeform 1343"/>
            <p:cNvSpPr>
              <a:spLocks/>
            </p:cNvSpPr>
            <p:nvPr/>
          </p:nvSpPr>
          <p:spPr bwMode="auto">
            <a:xfrm>
              <a:off x="7144677" y="1153376"/>
              <a:ext cx="210855" cy="164797"/>
            </a:xfrm>
            <a:custGeom>
              <a:avLst/>
              <a:gdLst>
                <a:gd name="T0" fmla="*/ 0 w 132"/>
                <a:gd name="T1" fmla="*/ 73 h 103"/>
                <a:gd name="T2" fmla="*/ 16 w 132"/>
                <a:gd name="T3" fmla="*/ 73 h 103"/>
                <a:gd name="T4" fmla="*/ 67 w 132"/>
                <a:gd name="T5" fmla="*/ 8 h 103"/>
                <a:gd name="T6" fmla="*/ 132 w 132"/>
                <a:gd name="T7" fmla="*/ 22 h 103"/>
                <a:gd name="T8" fmla="*/ 114 w 132"/>
                <a:gd name="T9" fmla="*/ 38 h 103"/>
                <a:gd name="T10" fmla="*/ 61 w 132"/>
                <a:gd name="T11" fmla="*/ 37 h 103"/>
                <a:gd name="T12" fmla="*/ 41 w 132"/>
                <a:gd name="T13" fmla="*/ 73 h 103"/>
                <a:gd name="T14" fmla="*/ 59 w 132"/>
                <a:gd name="T15" fmla="*/ 73 h 103"/>
                <a:gd name="T16" fmla="*/ 29 w 132"/>
                <a:gd name="T17" fmla="*/ 103 h 103"/>
                <a:gd name="T18" fmla="*/ 0 w 132"/>
                <a:gd name="T19" fmla="*/ 7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03">
                  <a:moveTo>
                    <a:pt x="0" y="73"/>
                  </a:moveTo>
                  <a:cubicBezTo>
                    <a:pt x="5" y="73"/>
                    <a:pt x="10" y="73"/>
                    <a:pt x="16" y="73"/>
                  </a:cubicBezTo>
                  <a:cubicBezTo>
                    <a:pt x="19" y="41"/>
                    <a:pt x="35" y="18"/>
                    <a:pt x="67" y="8"/>
                  </a:cubicBezTo>
                  <a:cubicBezTo>
                    <a:pt x="90" y="0"/>
                    <a:pt x="114" y="6"/>
                    <a:pt x="132" y="22"/>
                  </a:cubicBezTo>
                  <a:cubicBezTo>
                    <a:pt x="126" y="27"/>
                    <a:pt x="121" y="33"/>
                    <a:pt x="114" y="38"/>
                  </a:cubicBezTo>
                  <a:cubicBezTo>
                    <a:pt x="98" y="27"/>
                    <a:pt x="79" y="25"/>
                    <a:pt x="61" y="37"/>
                  </a:cubicBezTo>
                  <a:cubicBezTo>
                    <a:pt x="48" y="45"/>
                    <a:pt x="41" y="57"/>
                    <a:pt x="41" y="73"/>
                  </a:cubicBezTo>
                  <a:cubicBezTo>
                    <a:pt x="47" y="73"/>
                    <a:pt x="53" y="73"/>
                    <a:pt x="59" y="73"/>
                  </a:cubicBezTo>
                  <a:cubicBezTo>
                    <a:pt x="48" y="84"/>
                    <a:pt x="39" y="94"/>
                    <a:pt x="29" y="103"/>
                  </a:cubicBezTo>
                  <a:cubicBezTo>
                    <a:pt x="19" y="94"/>
                    <a:pt x="10" y="84"/>
                    <a:pt x="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85800" y="3171825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СЕТЬ КЛИЕНТА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8" name="Gruppieren 297"/>
          <p:cNvGrpSpPr>
            <a:grpSpLocks/>
          </p:cNvGrpSpPr>
          <p:nvPr/>
        </p:nvGrpSpPr>
        <p:grpSpPr bwMode="auto">
          <a:xfrm>
            <a:off x="2057401" y="3491726"/>
            <a:ext cx="885808" cy="584973"/>
            <a:chOff x="6906948" y="1021538"/>
            <a:chExt cx="704918" cy="430534"/>
          </a:xfrm>
          <a:solidFill>
            <a:srgbClr val="E42326"/>
          </a:solidFill>
        </p:grpSpPr>
        <p:sp>
          <p:nvSpPr>
            <p:cNvPr id="39" name="Freeform 1341"/>
            <p:cNvSpPr>
              <a:spLocks noEditPoints="1"/>
            </p:cNvSpPr>
            <p:nvPr/>
          </p:nvSpPr>
          <p:spPr bwMode="auto">
            <a:xfrm>
              <a:off x="6906948" y="1021538"/>
              <a:ext cx="704918" cy="430534"/>
            </a:xfrm>
            <a:custGeom>
              <a:avLst/>
              <a:gdLst>
                <a:gd name="T0" fmla="*/ 172 w 443"/>
                <a:gd name="T1" fmla="*/ 55 h 271"/>
                <a:gd name="T2" fmla="*/ 201 w 443"/>
                <a:gd name="T3" fmla="*/ 24 h 271"/>
                <a:gd name="T4" fmla="*/ 282 w 443"/>
                <a:gd name="T5" fmla="*/ 3 h 271"/>
                <a:gd name="T6" fmla="*/ 357 w 443"/>
                <a:gd name="T7" fmla="*/ 45 h 271"/>
                <a:gd name="T8" fmla="*/ 381 w 443"/>
                <a:gd name="T9" fmla="*/ 102 h 271"/>
                <a:gd name="T10" fmla="*/ 386 w 443"/>
                <a:gd name="T11" fmla="*/ 109 h 271"/>
                <a:gd name="T12" fmla="*/ 440 w 443"/>
                <a:gd name="T13" fmla="*/ 195 h 271"/>
                <a:gd name="T14" fmla="*/ 373 w 443"/>
                <a:gd name="T15" fmla="*/ 269 h 271"/>
                <a:gd name="T16" fmla="*/ 353 w 443"/>
                <a:gd name="T17" fmla="*/ 271 h 271"/>
                <a:gd name="T18" fmla="*/ 95 w 443"/>
                <a:gd name="T19" fmla="*/ 271 h 271"/>
                <a:gd name="T20" fmla="*/ 10 w 443"/>
                <a:gd name="T21" fmla="*/ 204 h 271"/>
                <a:gd name="T22" fmla="*/ 78 w 443"/>
                <a:gd name="T23" fmla="*/ 104 h 271"/>
                <a:gd name="T24" fmla="*/ 83 w 443"/>
                <a:gd name="T25" fmla="*/ 100 h 271"/>
                <a:gd name="T26" fmla="*/ 169 w 443"/>
                <a:gd name="T27" fmla="*/ 54 h 271"/>
                <a:gd name="T28" fmla="*/ 172 w 443"/>
                <a:gd name="T29" fmla="*/ 55 h 271"/>
                <a:gd name="T30" fmla="*/ 189 w 443"/>
                <a:gd name="T31" fmla="*/ 207 h 271"/>
                <a:gd name="T32" fmla="*/ 254 w 443"/>
                <a:gd name="T33" fmla="*/ 222 h 271"/>
                <a:gd name="T34" fmla="*/ 305 w 443"/>
                <a:gd name="T35" fmla="*/ 156 h 271"/>
                <a:gd name="T36" fmla="*/ 322 w 443"/>
                <a:gd name="T37" fmla="*/ 156 h 271"/>
                <a:gd name="T38" fmla="*/ 292 w 443"/>
                <a:gd name="T39" fmla="*/ 126 h 271"/>
                <a:gd name="T40" fmla="*/ 261 w 443"/>
                <a:gd name="T41" fmla="*/ 156 h 271"/>
                <a:gd name="T42" fmla="*/ 280 w 443"/>
                <a:gd name="T43" fmla="*/ 156 h 271"/>
                <a:gd name="T44" fmla="*/ 259 w 443"/>
                <a:gd name="T45" fmla="*/ 193 h 271"/>
                <a:gd name="T46" fmla="*/ 206 w 443"/>
                <a:gd name="T47" fmla="*/ 191 h 271"/>
                <a:gd name="T48" fmla="*/ 189 w 443"/>
                <a:gd name="T49" fmla="*/ 207 h 271"/>
                <a:gd name="T50" fmla="*/ 149 w 443"/>
                <a:gd name="T51" fmla="*/ 156 h 271"/>
                <a:gd name="T52" fmla="*/ 178 w 443"/>
                <a:gd name="T53" fmla="*/ 186 h 271"/>
                <a:gd name="T54" fmla="*/ 208 w 443"/>
                <a:gd name="T55" fmla="*/ 156 h 271"/>
                <a:gd name="T56" fmla="*/ 190 w 443"/>
                <a:gd name="T57" fmla="*/ 156 h 271"/>
                <a:gd name="T58" fmla="*/ 210 w 443"/>
                <a:gd name="T59" fmla="*/ 120 h 271"/>
                <a:gd name="T60" fmla="*/ 263 w 443"/>
                <a:gd name="T61" fmla="*/ 121 h 271"/>
                <a:gd name="T62" fmla="*/ 281 w 443"/>
                <a:gd name="T63" fmla="*/ 105 h 271"/>
                <a:gd name="T64" fmla="*/ 216 w 443"/>
                <a:gd name="T65" fmla="*/ 91 h 271"/>
                <a:gd name="T66" fmla="*/ 165 w 443"/>
                <a:gd name="T67" fmla="*/ 156 h 271"/>
                <a:gd name="T68" fmla="*/ 149 w 443"/>
                <a:gd name="T69" fmla="*/ 15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3" h="271">
                  <a:moveTo>
                    <a:pt x="172" y="55"/>
                  </a:moveTo>
                  <a:cubicBezTo>
                    <a:pt x="180" y="43"/>
                    <a:pt x="189" y="32"/>
                    <a:pt x="201" y="24"/>
                  </a:cubicBezTo>
                  <a:cubicBezTo>
                    <a:pt x="225" y="6"/>
                    <a:pt x="252" y="0"/>
                    <a:pt x="282" y="3"/>
                  </a:cubicBezTo>
                  <a:cubicBezTo>
                    <a:pt x="312" y="7"/>
                    <a:pt x="338" y="21"/>
                    <a:pt x="357" y="45"/>
                  </a:cubicBezTo>
                  <a:cubicBezTo>
                    <a:pt x="371" y="62"/>
                    <a:pt x="378" y="81"/>
                    <a:pt x="381" y="102"/>
                  </a:cubicBezTo>
                  <a:cubicBezTo>
                    <a:pt x="381" y="106"/>
                    <a:pt x="382" y="107"/>
                    <a:pt x="386" y="109"/>
                  </a:cubicBezTo>
                  <a:cubicBezTo>
                    <a:pt x="421" y="122"/>
                    <a:pt x="443" y="156"/>
                    <a:pt x="440" y="195"/>
                  </a:cubicBezTo>
                  <a:cubicBezTo>
                    <a:pt x="437" y="231"/>
                    <a:pt x="409" y="262"/>
                    <a:pt x="373" y="269"/>
                  </a:cubicBezTo>
                  <a:cubicBezTo>
                    <a:pt x="366" y="271"/>
                    <a:pt x="360" y="271"/>
                    <a:pt x="353" y="271"/>
                  </a:cubicBezTo>
                  <a:cubicBezTo>
                    <a:pt x="267" y="271"/>
                    <a:pt x="181" y="271"/>
                    <a:pt x="95" y="271"/>
                  </a:cubicBezTo>
                  <a:cubicBezTo>
                    <a:pt x="52" y="271"/>
                    <a:pt x="18" y="242"/>
                    <a:pt x="10" y="204"/>
                  </a:cubicBezTo>
                  <a:cubicBezTo>
                    <a:pt x="0" y="158"/>
                    <a:pt x="31" y="113"/>
                    <a:pt x="78" y="104"/>
                  </a:cubicBezTo>
                  <a:cubicBezTo>
                    <a:pt x="81" y="104"/>
                    <a:pt x="82" y="103"/>
                    <a:pt x="83" y="100"/>
                  </a:cubicBezTo>
                  <a:cubicBezTo>
                    <a:pt x="88" y="58"/>
                    <a:pt x="133" y="36"/>
                    <a:pt x="169" y="54"/>
                  </a:cubicBezTo>
                  <a:cubicBezTo>
                    <a:pt x="170" y="55"/>
                    <a:pt x="170" y="55"/>
                    <a:pt x="172" y="55"/>
                  </a:cubicBezTo>
                  <a:close/>
                  <a:moveTo>
                    <a:pt x="189" y="207"/>
                  </a:moveTo>
                  <a:cubicBezTo>
                    <a:pt x="206" y="223"/>
                    <a:pt x="231" y="229"/>
                    <a:pt x="254" y="222"/>
                  </a:cubicBezTo>
                  <a:cubicBezTo>
                    <a:pt x="285" y="212"/>
                    <a:pt x="302" y="189"/>
                    <a:pt x="305" y="156"/>
                  </a:cubicBezTo>
                  <a:cubicBezTo>
                    <a:pt x="311" y="156"/>
                    <a:pt x="316" y="156"/>
                    <a:pt x="322" y="156"/>
                  </a:cubicBezTo>
                  <a:cubicBezTo>
                    <a:pt x="312" y="145"/>
                    <a:pt x="302" y="135"/>
                    <a:pt x="292" y="126"/>
                  </a:cubicBezTo>
                  <a:cubicBezTo>
                    <a:pt x="282" y="136"/>
                    <a:pt x="272" y="145"/>
                    <a:pt x="261" y="156"/>
                  </a:cubicBezTo>
                  <a:cubicBezTo>
                    <a:pt x="268" y="156"/>
                    <a:pt x="274" y="156"/>
                    <a:pt x="280" y="156"/>
                  </a:cubicBezTo>
                  <a:cubicBezTo>
                    <a:pt x="280" y="171"/>
                    <a:pt x="271" y="186"/>
                    <a:pt x="259" y="193"/>
                  </a:cubicBezTo>
                  <a:cubicBezTo>
                    <a:pt x="241" y="205"/>
                    <a:pt x="223" y="203"/>
                    <a:pt x="206" y="191"/>
                  </a:cubicBezTo>
                  <a:cubicBezTo>
                    <a:pt x="200" y="197"/>
                    <a:pt x="194" y="202"/>
                    <a:pt x="189" y="207"/>
                  </a:cubicBezTo>
                  <a:close/>
                  <a:moveTo>
                    <a:pt x="149" y="156"/>
                  </a:moveTo>
                  <a:cubicBezTo>
                    <a:pt x="159" y="167"/>
                    <a:pt x="168" y="177"/>
                    <a:pt x="178" y="186"/>
                  </a:cubicBezTo>
                  <a:cubicBezTo>
                    <a:pt x="188" y="177"/>
                    <a:pt x="197" y="167"/>
                    <a:pt x="208" y="156"/>
                  </a:cubicBezTo>
                  <a:cubicBezTo>
                    <a:pt x="202" y="156"/>
                    <a:pt x="196" y="156"/>
                    <a:pt x="190" y="156"/>
                  </a:cubicBezTo>
                  <a:cubicBezTo>
                    <a:pt x="190" y="140"/>
                    <a:pt x="197" y="128"/>
                    <a:pt x="210" y="120"/>
                  </a:cubicBezTo>
                  <a:cubicBezTo>
                    <a:pt x="228" y="108"/>
                    <a:pt x="247" y="110"/>
                    <a:pt x="263" y="121"/>
                  </a:cubicBezTo>
                  <a:cubicBezTo>
                    <a:pt x="270" y="116"/>
                    <a:pt x="275" y="110"/>
                    <a:pt x="281" y="105"/>
                  </a:cubicBezTo>
                  <a:cubicBezTo>
                    <a:pt x="263" y="89"/>
                    <a:pt x="239" y="83"/>
                    <a:pt x="216" y="91"/>
                  </a:cubicBezTo>
                  <a:cubicBezTo>
                    <a:pt x="184" y="101"/>
                    <a:pt x="168" y="124"/>
                    <a:pt x="165" y="156"/>
                  </a:cubicBezTo>
                  <a:cubicBezTo>
                    <a:pt x="159" y="156"/>
                    <a:pt x="154" y="156"/>
                    <a:pt x="149" y="15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0" name="Freeform 1342"/>
            <p:cNvSpPr>
              <a:spLocks/>
            </p:cNvSpPr>
            <p:nvPr/>
          </p:nvSpPr>
          <p:spPr bwMode="auto">
            <a:xfrm>
              <a:off x="7208761" y="1221356"/>
              <a:ext cx="210855" cy="164797"/>
            </a:xfrm>
            <a:custGeom>
              <a:avLst/>
              <a:gdLst>
                <a:gd name="T0" fmla="*/ 0 w 133"/>
                <a:gd name="T1" fmla="*/ 81 h 103"/>
                <a:gd name="T2" fmla="*/ 17 w 133"/>
                <a:gd name="T3" fmla="*/ 65 h 103"/>
                <a:gd name="T4" fmla="*/ 70 w 133"/>
                <a:gd name="T5" fmla="*/ 67 h 103"/>
                <a:gd name="T6" fmla="*/ 91 w 133"/>
                <a:gd name="T7" fmla="*/ 30 h 103"/>
                <a:gd name="T8" fmla="*/ 72 w 133"/>
                <a:gd name="T9" fmla="*/ 30 h 103"/>
                <a:gd name="T10" fmla="*/ 103 w 133"/>
                <a:gd name="T11" fmla="*/ 0 h 103"/>
                <a:gd name="T12" fmla="*/ 133 w 133"/>
                <a:gd name="T13" fmla="*/ 30 h 103"/>
                <a:gd name="T14" fmla="*/ 116 w 133"/>
                <a:gd name="T15" fmla="*/ 30 h 103"/>
                <a:gd name="T16" fmla="*/ 65 w 133"/>
                <a:gd name="T17" fmla="*/ 96 h 103"/>
                <a:gd name="T18" fmla="*/ 0 w 133"/>
                <a:gd name="T19" fmla="*/ 8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03">
                  <a:moveTo>
                    <a:pt x="0" y="81"/>
                  </a:moveTo>
                  <a:cubicBezTo>
                    <a:pt x="5" y="76"/>
                    <a:pt x="11" y="71"/>
                    <a:pt x="17" y="65"/>
                  </a:cubicBezTo>
                  <a:cubicBezTo>
                    <a:pt x="34" y="77"/>
                    <a:pt x="52" y="79"/>
                    <a:pt x="70" y="67"/>
                  </a:cubicBezTo>
                  <a:cubicBezTo>
                    <a:pt x="82" y="60"/>
                    <a:pt x="91" y="45"/>
                    <a:pt x="91" y="30"/>
                  </a:cubicBezTo>
                  <a:cubicBezTo>
                    <a:pt x="85" y="30"/>
                    <a:pt x="79" y="30"/>
                    <a:pt x="72" y="30"/>
                  </a:cubicBezTo>
                  <a:cubicBezTo>
                    <a:pt x="83" y="19"/>
                    <a:pt x="93" y="10"/>
                    <a:pt x="103" y="0"/>
                  </a:cubicBezTo>
                  <a:cubicBezTo>
                    <a:pt x="113" y="9"/>
                    <a:pt x="123" y="19"/>
                    <a:pt x="133" y="30"/>
                  </a:cubicBezTo>
                  <a:cubicBezTo>
                    <a:pt x="127" y="30"/>
                    <a:pt x="122" y="30"/>
                    <a:pt x="116" y="30"/>
                  </a:cubicBezTo>
                  <a:cubicBezTo>
                    <a:pt x="113" y="63"/>
                    <a:pt x="96" y="86"/>
                    <a:pt x="65" y="96"/>
                  </a:cubicBezTo>
                  <a:cubicBezTo>
                    <a:pt x="42" y="103"/>
                    <a:pt x="17" y="97"/>
                    <a:pt x="0" y="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1" name="Freeform 1343"/>
            <p:cNvSpPr>
              <a:spLocks/>
            </p:cNvSpPr>
            <p:nvPr/>
          </p:nvSpPr>
          <p:spPr bwMode="auto">
            <a:xfrm>
              <a:off x="7144677" y="1153376"/>
              <a:ext cx="210855" cy="164797"/>
            </a:xfrm>
            <a:custGeom>
              <a:avLst/>
              <a:gdLst>
                <a:gd name="T0" fmla="*/ 0 w 132"/>
                <a:gd name="T1" fmla="*/ 73 h 103"/>
                <a:gd name="T2" fmla="*/ 16 w 132"/>
                <a:gd name="T3" fmla="*/ 73 h 103"/>
                <a:gd name="T4" fmla="*/ 67 w 132"/>
                <a:gd name="T5" fmla="*/ 8 h 103"/>
                <a:gd name="T6" fmla="*/ 132 w 132"/>
                <a:gd name="T7" fmla="*/ 22 h 103"/>
                <a:gd name="T8" fmla="*/ 114 w 132"/>
                <a:gd name="T9" fmla="*/ 38 h 103"/>
                <a:gd name="T10" fmla="*/ 61 w 132"/>
                <a:gd name="T11" fmla="*/ 37 h 103"/>
                <a:gd name="T12" fmla="*/ 41 w 132"/>
                <a:gd name="T13" fmla="*/ 73 h 103"/>
                <a:gd name="T14" fmla="*/ 59 w 132"/>
                <a:gd name="T15" fmla="*/ 73 h 103"/>
                <a:gd name="T16" fmla="*/ 29 w 132"/>
                <a:gd name="T17" fmla="*/ 103 h 103"/>
                <a:gd name="T18" fmla="*/ 0 w 132"/>
                <a:gd name="T19" fmla="*/ 7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03">
                  <a:moveTo>
                    <a:pt x="0" y="73"/>
                  </a:moveTo>
                  <a:cubicBezTo>
                    <a:pt x="5" y="73"/>
                    <a:pt x="10" y="73"/>
                    <a:pt x="16" y="73"/>
                  </a:cubicBezTo>
                  <a:cubicBezTo>
                    <a:pt x="19" y="41"/>
                    <a:pt x="35" y="18"/>
                    <a:pt x="67" y="8"/>
                  </a:cubicBezTo>
                  <a:cubicBezTo>
                    <a:pt x="90" y="0"/>
                    <a:pt x="114" y="6"/>
                    <a:pt x="132" y="22"/>
                  </a:cubicBezTo>
                  <a:cubicBezTo>
                    <a:pt x="126" y="27"/>
                    <a:pt x="121" y="33"/>
                    <a:pt x="114" y="38"/>
                  </a:cubicBezTo>
                  <a:cubicBezTo>
                    <a:pt x="98" y="27"/>
                    <a:pt x="79" y="25"/>
                    <a:pt x="61" y="37"/>
                  </a:cubicBezTo>
                  <a:cubicBezTo>
                    <a:pt x="48" y="45"/>
                    <a:pt x="41" y="57"/>
                    <a:pt x="41" y="73"/>
                  </a:cubicBezTo>
                  <a:cubicBezTo>
                    <a:pt x="47" y="73"/>
                    <a:pt x="53" y="73"/>
                    <a:pt x="59" y="73"/>
                  </a:cubicBezTo>
                  <a:cubicBezTo>
                    <a:pt x="48" y="84"/>
                    <a:pt x="39" y="94"/>
                    <a:pt x="29" y="103"/>
                  </a:cubicBezTo>
                  <a:cubicBezTo>
                    <a:pt x="19" y="94"/>
                    <a:pt x="10" y="84"/>
                    <a:pt x="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076450" y="3171825"/>
            <a:ext cx="7938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СЕТЬ РАСКОМ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794425" y="2743200"/>
            <a:ext cx="0" cy="18954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486150" y="3522821"/>
            <a:ext cx="790575" cy="7253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Freeform 982"/>
          <p:cNvSpPr>
            <a:spLocks/>
          </p:cNvSpPr>
          <p:nvPr/>
        </p:nvSpPr>
        <p:spPr bwMode="auto">
          <a:xfrm>
            <a:off x="3659187" y="3666737"/>
            <a:ext cx="444500" cy="444500"/>
          </a:xfrm>
          <a:custGeom>
            <a:avLst/>
            <a:gdLst>
              <a:gd name="T0" fmla="*/ 120 w 280"/>
              <a:gd name="T1" fmla="*/ 223 h 280"/>
              <a:gd name="T2" fmla="*/ 120 w 280"/>
              <a:gd name="T3" fmla="*/ 159 h 280"/>
              <a:gd name="T4" fmla="*/ 59 w 280"/>
              <a:gd name="T5" fmla="*/ 159 h 280"/>
              <a:gd name="T6" fmla="*/ 59 w 280"/>
              <a:gd name="T7" fmla="*/ 194 h 280"/>
              <a:gd name="T8" fmla="*/ 0 w 280"/>
              <a:gd name="T9" fmla="*/ 140 h 280"/>
              <a:gd name="T10" fmla="*/ 59 w 280"/>
              <a:gd name="T11" fmla="*/ 85 h 280"/>
              <a:gd name="T12" fmla="*/ 59 w 280"/>
              <a:gd name="T13" fmla="*/ 119 h 280"/>
              <a:gd name="T14" fmla="*/ 120 w 280"/>
              <a:gd name="T15" fmla="*/ 119 h 280"/>
              <a:gd name="T16" fmla="*/ 120 w 280"/>
              <a:gd name="T17" fmla="*/ 59 h 280"/>
              <a:gd name="T18" fmla="*/ 86 w 280"/>
              <a:gd name="T19" fmla="*/ 59 h 280"/>
              <a:gd name="T20" fmla="*/ 140 w 280"/>
              <a:gd name="T21" fmla="*/ 0 h 280"/>
              <a:gd name="T22" fmla="*/ 195 w 280"/>
              <a:gd name="T23" fmla="*/ 59 h 280"/>
              <a:gd name="T24" fmla="*/ 161 w 280"/>
              <a:gd name="T25" fmla="*/ 59 h 280"/>
              <a:gd name="T26" fmla="*/ 161 w 280"/>
              <a:gd name="T27" fmla="*/ 119 h 280"/>
              <a:gd name="T28" fmla="*/ 224 w 280"/>
              <a:gd name="T29" fmla="*/ 119 h 280"/>
              <a:gd name="T30" fmla="*/ 224 w 280"/>
              <a:gd name="T31" fmla="*/ 85 h 280"/>
              <a:gd name="T32" fmla="*/ 280 w 280"/>
              <a:gd name="T33" fmla="*/ 139 h 280"/>
              <a:gd name="T34" fmla="*/ 224 w 280"/>
              <a:gd name="T35" fmla="*/ 193 h 280"/>
              <a:gd name="T36" fmla="*/ 224 w 280"/>
              <a:gd name="T37" fmla="*/ 159 h 280"/>
              <a:gd name="T38" fmla="*/ 161 w 280"/>
              <a:gd name="T39" fmla="*/ 159 h 280"/>
              <a:gd name="T40" fmla="*/ 161 w 280"/>
              <a:gd name="T41" fmla="*/ 223 h 280"/>
              <a:gd name="T42" fmla="*/ 195 w 280"/>
              <a:gd name="T43" fmla="*/ 223 h 280"/>
              <a:gd name="T44" fmla="*/ 140 w 280"/>
              <a:gd name="T45" fmla="*/ 280 h 280"/>
              <a:gd name="T46" fmla="*/ 86 w 280"/>
              <a:gd name="T47" fmla="*/ 223 h 280"/>
              <a:gd name="T48" fmla="*/ 120 w 280"/>
              <a:gd name="T49" fmla="*/ 223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0" h="280">
                <a:moveTo>
                  <a:pt x="120" y="223"/>
                </a:moveTo>
                <a:cubicBezTo>
                  <a:pt x="120" y="202"/>
                  <a:pt x="120" y="181"/>
                  <a:pt x="120" y="159"/>
                </a:cubicBezTo>
                <a:cubicBezTo>
                  <a:pt x="100" y="159"/>
                  <a:pt x="80" y="159"/>
                  <a:pt x="59" y="159"/>
                </a:cubicBezTo>
                <a:cubicBezTo>
                  <a:pt x="59" y="171"/>
                  <a:pt x="59" y="182"/>
                  <a:pt x="59" y="194"/>
                </a:cubicBezTo>
                <a:cubicBezTo>
                  <a:pt x="39" y="176"/>
                  <a:pt x="20" y="158"/>
                  <a:pt x="0" y="140"/>
                </a:cubicBezTo>
                <a:cubicBezTo>
                  <a:pt x="20" y="122"/>
                  <a:pt x="39" y="104"/>
                  <a:pt x="59" y="85"/>
                </a:cubicBezTo>
                <a:cubicBezTo>
                  <a:pt x="59" y="97"/>
                  <a:pt x="59" y="108"/>
                  <a:pt x="59" y="119"/>
                </a:cubicBezTo>
                <a:cubicBezTo>
                  <a:pt x="80" y="119"/>
                  <a:pt x="100" y="119"/>
                  <a:pt x="120" y="119"/>
                </a:cubicBezTo>
                <a:cubicBezTo>
                  <a:pt x="120" y="99"/>
                  <a:pt x="120" y="79"/>
                  <a:pt x="120" y="59"/>
                </a:cubicBezTo>
                <a:cubicBezTo>
                  <a:pt x="109" y="59"/>
                  <a:pt x="98" y="59"/>
                  <a:pt x="86" y="59"/>
                </a:cubicBezTo>
                <a:cubicBezTo>
                  <a:pt x="104" y="39"/>
                  <a:pt x="122" y="19"/>
                  <a:pt x="140" y="0"/>
                </a:cubicBezTo>
                <a:cubicBezTo>
                  <a:pt x="158" y="19"/>
                  <a:pt x="176" y="38"/>
                  <a:pt x="195" y="59"/>
                </a:cubicBezTo>
                <a:cubicBezTo>
                  <a:pt x="183" y="59"/>
                  <a:pt x="172" y="59"/>
                  <a:pt x="161" y="59"/>
                </a:cubicBezTo>
                <a:cubicBezTo>
                  <a:pt x="161" y="79"/>
                  <a:pt x="161" y="99"/>
                  <a:pt x="161" y="119"/>
                </a:cubicBezTo>
                <a:cubicBezTo>
                  <a:pt x="181" y="119"/>
                  <a:pt x="202" y="119"/>
                  <a:pt x="224" y="119"/>
                </a:cubicBezTo>
                <a:cubicBezTo>
                  <a:pt x="224" y="108"/>
                  <a:pt x="224" y="97"/>
                  <a:pt x="224" y="85"/>
                </a:cubicBezTo>
                <a:cubicBezTo>
                  <a:pt x="243" y="103"/>
                  <a:pt x="261" y="121"/>
                  <a:pt x="280" y="139"/>
                </a:cubicBezTo>
                <a:cubicBezTo>
                  <a:pt x="262" y="157"/>
                  <a:pt x="243" y="175"/>
                  <a:pt x="224" y="193"/>
                </a:cubicBezTo>
                <a:cubicBezTo>
                  <a:pt x="224" y="182"/>
                  <a:pt x="224" y="171"/>
                  <a:pt x="224" y="159"/>
                </a:cubicBezTo>
                <a:cubicBezTo>
                  <a:pt x="202" y="159"/>
                  <a:pt x="182" y="159"/>
                  <a:pt x="161" y="159"/>
                </a:cubicBezTo>
                <a:cubicBezTo>
                  <a:pt x="161" y="180"/>
                  <a:pt x="161" y="202"/>
                  <a:pt x="161" y="223"/>
                </a:cubicBezTo>
                <a:cubicBezTo>
                  <a:pt x="172" y="223"/>
                  <a:pt x="183" y="223"/>
                  <a:pt x="195" y="223"/>
                </a:cubicBezTo>
                <a:cubicBezTo>
                  <a:pt x="176" y="242"/>
                  <a:pt x="158" y="261"/>
                  <a:pt x="140" y="280"/>
                </a:cubicBezTo>
                <a:cubicBezTo>
                  <a:pt x="122" y="261"/>
                  <a:pt x="105" y="242"/>
                  <a:pt x="86" y="223"/>
                </a:cubicBezTo>
                <a:cubicBezTo>
                  <a:pt x="98" y="223"/>
                  <a:pt x="109" y="223"/>
                  <a:pt x="120" y="22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>
              <a:rot lat="0" lon="0" rev="2700000"/>
            </a:camera>
            <a:lightRig rig="threePt" dir="t"/>
          </a:scene3d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38525" y="3171825"/>
            <a:ext cx="912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РОУТЕР РАСКОМ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4756700" y="2743200"/>
            <a:ext cx="0" cy="18954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238250" y="4686300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МЕЖСЕТЕЕВОЙ СТЫК </a:t>
            </a:r>
          </a:p>
          <a:p>
            <a:pPr algn="ctr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КЛИЕНТ - РАСКОМ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52875" y="4695825"/>
            <a:ext cx="1721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МЕЖСЕТЕЕВОЙ СТЫК </a:t>
            </a:r>
          </a:p>
          <a:p>
            <a:pPr algn="ctr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РАСКОМ – ЕВРОПЕЙСКИЙ ПАРТНЕР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186362" y="3594560"/>
            <a:ext cx="561975" cy="58497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943600" y="3080722"/>
            <a:ext cx="790575" cy="7253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943600" y="3985181"/>
            <a:ext cx="790575" cy="7253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7477125" y="2952750"/>
            <a:ext cx="1491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СЕТЬ</a:t>
            </a:r>
            <a:r>
              <a:rPr 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ПАРТНЕРА С </a:t>
            </a:r>
            <a:r>
              <a:rPr 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IP</a:t>
            </a:r>
          </a:p>
          <a:p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АДРЕСАМИ, ГЕОГРАФИЧЕСКИ </a:t>
            </a:r>
          </a:p>
          <a:p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ПРИВЯЗАННЫМИ К </a:t>
            </a:r>
          </a:p>
          <a:p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ЕВРОПЕЙСКИМ СТРАНАМ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3" name="Прямая соединительная линия 62"/>
          <p:cNvCxnSpPr>
            <a:stCxn id="28" idx="3"/>
            <a:endCxn id="52" idx="1"/>
          </p:cNvCxnSpPr>
          <p:nvPr/>
        </p:nvCxnSpPr>
        <p:spPr>
          <a:xfrm>
            <a:off x="4276725" y="3885486"/>
            <a:ext cx="909637" cy="156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362575" y="3894768"/>
            <a:ext cx="2381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5286375" y="3690937"/>
            <a:ext cx="180974" cy="15566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5491163" y="3547357"/>
            <a:ext cx="180974" cy="15566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scene3d>
            <a:camera prst="orthographicFront">
              <a:rot lat="0" lon="0" rev="5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067300" y="3162300"/>
            <a:ext cx="8451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КРОС КОННЕКТ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6176964" y="3297527"/>
            <a:ext cx="333375" cy="2923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6176963" y="3297527"/>
            <a:ext cx="333375" cy="27548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6500814" y="3589677"/>
            <a:ext cx="595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6500830" y="3303973"/>
            <a:ext cx="595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6127013" y="3573026"/>
            <a:ext cx="595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6127029" y="3301608"/>
            <a:ext cx="595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6196028" y="4202326"/>
            <a:ext cx="333375" cy="2923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H="1">
            <a:off x="6196027" y="4202326"/>
            <a:ext cx="333375" cy="27548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6519878" y="4494476"/>
            <a:ext cx="595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6519894" y="4208772"/>
            <a:ext cx="595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6146077" y="4477825"/>
            <a:ext cx="595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6146093" y="4206407"/>
            <a:ext cx="595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629275" y="2695575"/>
            <a:ext cx="1479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ВЗАИМНО  РЕЗЕРВИРУЮЩИЕ </a:t>
            </a:r>
          </a:p>
          <a:p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КОММУТАТОРЫ ДОСТУПА 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3562349" y="2168165"/>
            <a:ext cx="26544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Схема подключения </a:t>
            </a:r>
            <a:r>
              <a:rPr lang="en-US" sz="1200" b="1" dirty="0"/>
              <a:t>REMOTE - IP</a:t>
            </a:r>
          </a:p>
        </p:txBody>
      </p:sp>
      <p:sp>
        <p:nvSpPr>
          <p:cNvPr id="114" name="Номер слайда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843118" y="4760849"/>
            <a:ext cx="2133600" cy="273844"/>
          </a:xfrm>
        </p:spPr>
        <p:txBody>
          <a:bodyPr/>
          <a:lstStyle/>
          <a:p>
            <a:fld id="{E3E092D5-CC94-43A4-B610-8D7A57CC179E}" type="slidenum">
              <a:rPr lang="ru-RU" smtClean="0"/>
              <a:pPr/>
              <a:t>11</a:t>
            </a:fld>
            <a:endParaRPr lang="ru-RU" dirty="0"/>
          </a:p>
        </p:txBody>
      </p:sp>
      <p:grpSp>
        <p:nvGrpSpPr>
          <p:cNvPr id="117" name="Gruppieren 297"/>
          <p:cNvGrpSpPr>
            <a:grpSpLocks/>
          </p:cNvGrpSpPr>
          <p:nvPr/>
        </p:nvGrpSpPr>
        <p:grpSpPr bwMode="auto">
          <a:xfrm>
            <a:off x="6926747" y="3491726"/>
            <a:ext cx="885808" cy="584973"/>
            <a:chOff x="6906948" y="1021538"/>
            <a:chExt cx="704918" cy="430534"/>
          </a:xfrm>
          <a:solidFill>
            <a:schemeClr val="bg1">
              <a:lumMod val="65000"/>
            </a:schemeClr>
          </a:solidFill>
        </p:grpSpPr>
        <p:sp>
          <p:nvSpPr>
            <p:cNvPr id="118" name="Freeform 1341"/>
            <p:cNvSpPr>
              <a:spLocks noEditPoints="1"/>
            </p:cNvSpPr>
            <p:nvPr/>
          </p:nvSpPr>
          <p:spPr bwMode="auto">
            <a:xfrm>
              <a:off x="6906948" y="1021538"/>
              <a:ext cx="704918" cy="430534"/>
            </a:xfrm>
            <a:custGeom>
              <a:avLst/>
              <a:gdLst>
                <a:gd name="T0" fmla="*/ 172 w 443"/>
                <a:gd name="T1" fmla="*/ 55 h 271"/>
                <a:gd name="T2" fmla="*/ 201 w 443"/>
                <a:gd name="T3" fmla="*/ 24 h 271"/>
                <a:gd name="T4" fmla="*/ 282 w 443"/>
                <a:gd name="T5" fmla="*/ 3 h 271"/>
                <a:gd name="T6" fmla="*/ 357 w 443"/>
                <a:gd name="T7" fmla="*/ 45 h 271"/>
                <a:gd name="T8" fmla="*/ 381 w 443"/>
                <a:gd name="T9" fmla="*/ 102 h 271"/>
                <a:gd name="T10" fmla="*/ 386 w 443"/>
                <a:gd name="T11" fmla="*/ 109 h 271"/>
                <a:gd name="T12" fmla="*/ 440 w 443"/>
                <a:gd name="T13" fmla="*/ 195 h 271"/>
                <a:gd name="T14" fmla="*/ 373 w 443"/>
                <a:gd name="T15" fmla="*/ 269 h 271"/>
                <a:gd name="T16" fmla="*/ 353 w 443"/>
                <a:gd name="T17" fmla="*/ 271 h 271"/>
                <a:gd name="T18" fmla="*/ 95 w 443"/>
                <a:gd name="T19" fmla="*/ 271 h 271"/>
                <a:gd name="T20" fmla="*/ 10 w 443"/>
                <a:gd name="T21" fmla="*/ 204 h 271"/>
                <a:gd name="T22" fmla="*/ 78 w 443"/>
                <a:gd name="T23" fmla="*/ 104 h 271"/>
                <a:gd name="T24" fmla="*/ 83 w 443"/>
                <a:gd name="T25" fmla="*/ 100 h 271"/>
                <a:gd name="T26" fmla="*/ 169 w 443"/>
                <a:gd name="T27" fmla="*/ 54 h 271"/>
                <a:gd name="T28" fmla="*/ 172 w 443"/>
                <a:gd name="T29" fmla="*/ 55 h 271"/>
                <a:gd name="T30" fmla="*/ 189 w 443"/>
                <a:gd name="T31" fmla="*/ 207 h 271"/>
                <a:gd name="T32" fmla="*/ 254 w 443"/>
                <a:gd name="T33" fmla="*/ 222 h 271"/>
                <a:gd name="T34" fmla="*/ 305 w 443"/>
                <a:gd name="T35" fmla="*/ 156 h 271"/>
                <a:gd name="T36" fmla="*/ 322 w 443"/>
                <a:gd name="T37" fmla="*/ 156 h 271"/>
                <a:gd name="T38" fmla="*/ 292 w 443"/>
                <a:gd name="T39" fmla="*/ 126 h 271"/>
                <a:gd name="T40" fmla="*/ 261 w 443"/>
                <a:gd name="T41" fmla="*/ 156 h 271"/>
                <a:gd name="T42" fmla="*/ 280 w 443"/>
                <a:gd name="T43" fmla="*/ 156 h 271"/>
                <a:gd name="T44" fmla="*/ 259 w 443"/>
                <a:gd name="T45" fmla="*/ 193 h 271"/>
                <a:gd name="T46" fmla="*/ 206 w 443"/>
                <a:gd name="T47" fmla="*/ 191 h 271"/>
                <a:gd name="T48" fmla="*/ 189 w 443"/>
                <a:gd name="T49" fmla="*/ 207 h 271"/>
                <a:gd name="T50" fmla="*/ 149 w 443"/>
                <a:gd name="T51" fmla="*/ 156 h 271"/>
                <a:gd name="T52" fmla="*/ 178 w 443"/>
                <a:gd name="T53" fmla="*/ 186 h 271"/>
                <a:gd name="T54" fmla="*/ 208 w 443"/>
                <a:gd name="T55" fmla="*/ 156 h 271"/>
                <a:gd name="T56" fmla="*/ 190 w 443"/>
                <a:gd name="T57" fmla="*/ 156 h 271"/>
                <a:gd name="T58" fmla="*/ 210 w 443"/>
                <a:gd name="T59" fmla="*/ 120 h 271"/>
                <a:gd name="T60" fmla="*/ 263 w 443"/>
                <a:gd name="T61" fmla="*/ 121 h 271"/>
                <a:gd name="T62" fmla="*/ 281 w 443"/>
                <a:gd name="T63" fmla="*/ 105 h 271"/>
                <a:gd name="T64" fmla="*/ 216 w 443"/>
                <a:gd name="T65" fmla="*/ 91 h 271"/>
                <a:gd name="T66" fmla="*/ 165 w 443"/>
                <a:gd name="T67" fmla="*/ 156 h 271"/>
                <a:gd name="T68" fmla="*/ 149 w 443"/>
                <a:gd name="T69" fmla="*/ 15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3" h="271">
                  <a:moveTo>
                    <a:pt x="172" y="55"/>
                  </a:moveTo>
                  <a:cubicBezTo>
                    <a:pt x="180" y="43"/>
                    <a:pt x="189" y="32"/>
                    <a:pt x="201" y="24"/>
                  </a:cubicBezTo>
                  <a:cubicBezTo>
                    <a:pt x="225" y="6"/>
                    <a:pt x="252" y="0"/>
                    <a:pt x="282" y="3"/>
                  </a:cubicBezTo>
                  <a:cubicBezTo>
                    <a:pt x="312" y="7"/>
                    <a:pt x="338" y="21"/>
                    <a:pt x="357" y="45"/>
                  </a:cubicBezTo>
                  <a:cubicBezTo>
                    <a:pt x="371" y="62"/>
                    <a:pt x="378" y="81"/>
                    <a:pt x="381" y="102"/>
                  </a:cubicBezTo>
                  <a:cubicBezTo>
                    <a:pt x="381" y="106"/>
                    <a:pt x="382" y="107"/>
                    <a:pt x="386" y="109"/>
                  </a:cubicBezTo>
                  <a:cubicBezTo>
                    <a:pt x="421" y="122"/>
                    <a:pt x="443" y="156"/>
                    <a:pt x="440" y="195"/>
                  </a:cubicBezTo>
                  <a:cubicBezTo>
                    <a:pt x="437" y="231"/>
                    <a:pt x="409" y="262"/>
                    <a:pt x="373" y="269"/>
                  </a:cubicBezTo>
                  <a:cubicBezTo>
                    <a:pt x="366" y="271"/>
                    <a:pt x="360" y="271"/>
                    <a:pt x="353" y="271"/>
                  </a:cubicBezTo>
                  <a:cubicBezTo>
                    <a:pt x="267" y="271"/>
                    <a:pt x="181" y="271"/>
                    <a:pt x="95" y="271"/>
                  </a:cubicBezTo>
                  <a:cubicBezTo>
                    <a:pt x="52" y="271"/>
                    <a:pt x="18" y="242"/>
                    <a:pt x="10" y="204"/>
                  </a:cubicBezTo>
                  <a:cubicBezTo>
                    <a:pt x="0" y="158"/>
                    <a:pt x="31" y="113"/>
                    <a:pt x="78" y="104"/>
                  </a:cubicBezTo>
                  <a:cubicBezTo>
                    <a:pt x="81" y="104"/>
                    <a:pt x="82" y="103"/>
                    <a:pt x="83" y="100"/>
                  </a:cubicBezTo>
                  <a:cubicBezTo>
                    <a:pt x="88" y="58"/>
                    <a:pt x="133" y="36"/>
                    <a:pt x="169" y="54"/>
                  </a:cubicBezTo>
                  <a:cubicBezTo>
                    <a:pt x="170" y="55"/>
                    <a:pt x="170" y="55"/>
                    <a:pt x="172" y="55"/>
                  </a:cubicBezTo>
                  <a:close/>
                  <a:moveTo>
                    <a:pt x="189" y="207"/>
                  </a:moveTo>
                  <a:cubicBezTo>
                    <a:pt x="206" y="223"/>
                    <a:pt x="231" y="229"/>
                    <a:pt x="254" y="222"/>
                  </a:cubicBezTo>
                  <a:cubicBezTo>
                    <a:pt x="285" y="212"/>
                    <a:pt x="302" y="189"/>
                    <a:pt x="305" y="156"/>
                  </a:cubicBezTo>
                  <a:cubicBezTo>
                    <a:pt x="311" y="156"/>
                    <a:pt x="316" y="156"/>
                    <a:pt x="322" y="156"/>
                  </a:cubicBezTo>
                  <a:cubicBezTo>
                    <a:pt x="312" y="145"/>
                    <a:pt x="302" y="135"/>
                    <a:pt x="292" y="126"/>
                  </a:cubicBezTo>
                  <a:cubicBezTo>
                    <a:pt x="282" y="136"/>
                    <a:pt x="272" y="145"/>
                    <a:pt x="261" y="156"/>
                  </a:cubicBezTo>
                  <a:cubicBezTo>
                    <a:pt x="268" y="156"/>
                    <a:pt x="274" y="156"/>
                    <a:pt x="280" y="156"/>
                  </a:cubicBezTo>
                  <a:cubicBezTo>
                    <a:pt x="280" y="171"/>
                    <a:pt x="271" y="186"/>
                    <a:pt x="259" y="193"/>
                  </a:cubicBezTo>
                  <a:cubicBezTo>
                    <a:pt x="241" y="205"/>
                    <a:pt x="223" y="203"/>
                    <a:pt x="206" y="191"/>
                  </a:cubicBezTo>
                  <a:cubicBezTo>
                    <a:pt x="200" y="197"/>
                    <a:pt x="194" y="202"/>
                    <a:pt x="189" y="207"/>
                  </a:cubicBezTo>
                  <a:close/>
                  <a:moveTo>
                    <a:pt x="149" y="156"/>
                  </a:moveTo>
                  <a:cubicBezTo>
                    <a:pt x="159" y="167"/>
                    <a:pt x="168" y="177"/>
                    <a:pt x="178" y="186"/>
                  </a:cubicBezTo>
                  <a:cubicBezTo>
                    <a:pt x="188" y="177"/>
                    <a:pt x="197" y="167"/>
                    <a:pt x="208" y="156"/>
                  </a:cubicBezTo>
                  <a:cubicBezTo>
                    <a:pt x="202" y="156"/>
                    <a:pt x="196" y="156"/>
                    <a:pt x="190" y="156"/>
                  </a:cubicBezTo>
                  <a:cubicBezTo>
                    <a:pt x="190" y="140"/>
                    <a:pt x="197" y="128"/>
                    <a:pt x="210" y="120"/>
                  </a:cubicBezTo>
                  <a:cubicBezTo>
                    <a:pt x="228" y="108"/>
                    <a:pt x="247" y="110"/>
                    <a:pt x="263" y="121"/>
                  </a:cubicBezTo>
                  <a:cubicBezTo>
                    <a:pt x="270" y="116"/>
                    <a:pt x="275" y="110"/>
                    <a:pt x="281" y="105"/>
                  </a:cubicBezTo>
                  <a:cubicBezTo>
                    <a:pt x="263" y="89"/>
                    <a:pt x="239" y="83"/>
                    <a:pt x="216" y="91"/>
                  </a:cubicBezTo>
                  <a:cubicBezTo>
                    <a:pt x="184" y="101"/>
                    <a:pt x="168" y="124"/>
                    <a:pt x="165" y="156"/>
                  </a:cubicBezTo>
                  <a:cubicBezTo>
                    <a:pt x="159" y="156"/>
                    <a:pt x="154" y="156"/>
                    <a:pt x="149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19" name="Freeform 1342"/>
            <p:cNvSpPr>
              <a:spLocks/>
            </p:cNvSpPr>
            <p:nvPr/>
          </p:nvSpPr>
          <p:spPr bwMode="auto">
            <a:xfrm>
              <a:off x="7208761" y="1221356"/>
              <a:ext cx="210855" cy="164797"/>
            </a:xfrm>
            <a:custGeom>
              <a:avLst/>
              <a:gdLst>
                <a:gd name="T0" fmla="*/ 0 w 133"/>
                <a:gd name="T1" fmla="*/ 81 h 103"/>
                <a:gd name="T2" fmla="*/ 17 w 133"/>
                <a:gd name="T3" fmla="*/ 65 h 103"/>
                <a:gd name="T4" fmla="*/ 70 w 133"/>
                <a:gd name="T5" fmla="*/ 67 h 103"/>
                <a:gd name="T6" fmla="*/ 91 w 133"/>
                <a:gd name="T7" fmla="*/ 30 h 103"/>
                <a:gd name="T8" fmla="*/ 72 w 133"/>
                <a:gd name="T9" fmla="*/ 30 h 103"/>
                <a:gd name="T10" fmla="*/ 103 w 133"/>
                <a:gd name="T11" fmla="*/ 0 h 103"/>
                <a:gd name="T12" fmla="*/ 133 w 133"/>
                <a:gd name="T13" fmla="*/ 30 h 103"/>
                <a:gd name="T14" fmla="*/ 116 w 133"/>
                <a:gd name="T15" fmla="*/ 30 h 103"/>
                <a:gd name="T16" fmla="*/ 65 w 133"/>
                <a:gd name="T17" fmla="*/ 96 h 103"/>
                <a:gd name="T18" fmla="*/ 0 w 133"/>
                <a:gd name="T19" fmla="*/ 8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03">
                  <a:moveTo>
                    <a:pt x="0" y="81"/>
                  </a:moveTo>
                  <a:cubicBezTo>
                    <a:pt x="5" y="76"/>
                    <a:pt x="11" y="71"/>
                    <a:pt x="17" y="65"/>
                  </a:cubicBezTo>
                  <a:cubicBezTo>
                    <a:pt x="34" y="77"/>
                    <a:pt x="52" y="79"/>
                    <a:pt x="70" y="67"/>
                  </a:cubicBezTo>
                  <a:cubicBezTo>
                    <a:pt x="82" y="60"/>
                    <a:pt x="91" y="45"/>
                    <a:pt x="91" y="30"/>
                  </a:cubicBezTo>
                  <a:cubicBezTo>
                    <a:pt x="85" y="30"/>
                    <a:pt x="79" y="30"/>
                    <a:pt x="72" y="30"/>
                  </a:cubicBezTo>
                  <a:cubicBezTo>
                    <a:pt x="83" y="19"/>
                    <a:pt x="93" y="10"/>
                    <a:pt x="103" y="0"/>
                  </a:cubicBezTo>
                  <a:cubicBezTo>
                    <a:pt x="113" y="9"/>
                    <a:pt x="123" y="19"/>
                    <a:pt x="133" y="30"/>
                  </a:cubicBezTo>
                  <a:cubicBezTo>
                    <a:pt x="127" y="30"/>
                    <a:pt x="122" y="30"/>
                    <a:pt x="116" y="30"/>
                  </a:cubicBezTo>
                  <a:cubicBezTo>
                    <a:pt x="113" y="63"/>
                    <a:pt x="96" y="86"/>
                    <a:pt x="65" y="96"/>
                  </a:cubicBezTo>
                  <a:cubicBezTo>
                    <a:pt x="42" y="103"/>
                    <a:pt x="17" y="97"/>
                    <a:pt x="0" y="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20" name="Freeform 1343"/>
            <p:cNvSpPr>
              <a:spLocks/>
            </p:cNvSpPr>
            <p:nvPr/>
          </p:nvSpPr>
          <p:spPr bwMode="auto">
            <a:xfrm>
              <a:off x="7144677" y="1153376"/>
              <a:ext cx="210855" cy="164797"/>
            </a:xfrm>
            <a:custGeom>
              <a:avLst/>
              <a:gdLst>
                <a:gd name="T0" fmla="*/ 0 w 132"/>
                <a:gd name="T1" fmla="*/ 73 h 103"/>
                <a:gd name="T2" fmla="*/ 16 w 132"/>
                <a:gd name="T3" fmla="*/ 73 h 103"/>
                <a:gd name="T4" fmla="*/ 67 w 132"/>
                <a:gd name="T5" fmla="*/ 8 h 103"/>
                <a:gd name="T6" fmla="*/ 132 w 132"/>
                <a:gd name="T7" fmla="*/ 22 h 103"/>
                <a:gd name="T8" fmla="*/ 114 w 132"/>
                <a:gd name="T9" fmla="*/ 38 h 103"/>
                <a:gd name="T10" fmla="*/ 61 w 132"/>
                <a:gd name="T11" fmla="*/ 37 h 103"/>
                <a:gd name="T12" fmla="*/ 41 w 132"/>
                <a:gd name="T13" fmla="*/ 73 h 103"/>
                <a:gd name="T14" fmla="*/ 59 w 132"/>
                <a:gd name="T15" fmla="*/ 73 h 103"/>
                <a:gd name="T16" fmla="*/ 29 w 132"/>
                <a:gd name="T17" fmla="*/ 103 h 103"/>
                <a:gd name="T18" fmla="*/ 0 w 132"/>
                <a:gd name="T19" fmla="*/ 7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03">
                  <a:moveTo>
                    <a:pt x="0" y="73"/>
                  </a:moveTo>
                  <a:cubicBezTo>
                    <a:pt x="5" y="73"/>
                    <a:pt x="10" y="73"/>
                    <a:pt x="16" y="73"/>
                  </a:cubicBezTo>
                  <a:cubicBezTo>
                    <a:pt x="19" y="41"/>
                    <a:pt x="35" y="18"/>
                    <a:pt x="67" y="8"/>
                  </a:cubicBezTo>
                  <a:cubicBezTo>
                    <a:pt x="90" y="0"/>
                    <a:pt x="114" y="6"/>
                    <a:pt x="132" y="22"/>
                  </a:cubicBezTo>
                  <a:cubicBezTo>
                    <a:pt x="126" y="27"/>
                    <a:pt x="121" y="33"/>
                    <a:pt x="114" y="38"/>
                  </a:cubicBezTo>
                  <a:cubicBezTo>
                    <a:pt x="98" y="27"/>
                    <a:pt x="79" y="25"/>
                    <a:pt x="61" y="37"/>
                  </a:cubicBezTo>
                  <a:cubicBezTo>
                    <a:pt x="48" y="45"/>
                    <a:pt x="41" y="57"/>
                    <a:pt x="41" y="73"/>
                  </a:cubicBezTo>
                  <a:cubicBezTo>
                    <a:pt x="47" y="73"/>
                    <a:pt x="53" y="73"/>
                    <a:pt x="59" y="73"/>
                  </a:cubicBezTo>
                  <a:cubicBezTo>
                    <a:pt x="48" y="84"/>
                    <a:pt x="39" y="94"/>
                    <a:pt x="29" y="103"/>
                  </a:cubicBezTo>
                  <a:cubicBezTo>
                    <a:pt x="19" y="94"/>
                    <a:pt x="10" y="84"/>
                    <a:pt x="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2908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alphaModFix amt="60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3000" y="0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0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0"/>
                        <a:ext cx="119063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Номер слайда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843118" y="4760849"/>
            <a:ext cx="2133600" cy="273844"/>
          </a:xfrm>
        </p:spPr>
        <p:txBody>
          <a:bodyPr/>
          <a:lstStyle/>
          <a:p>
            <a:fld id="{E3E092D5-CC94-43A4-B610-8D7A57CC179E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-1" y="76885"/>
            <a:ext cx="7391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ОПЦИЯ </a:t>
            </a:r>
            <a:r>
              <a:rPr lang="en-US" sz="2400" dirty="0" err="1" smtClean="0"/>
              <a:t>FlowSpec</a:t>
            </a:r>
            <a:endParaRPr lang="ru-RU" sz="2400" dirty="0">
              <a:latin typeface="+mj-lt"/>
            </a:endParaRP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28528"/>
            <a:ext cx="8496299" cy="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6090137" y="685800"/>
            <a:ext cx="193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 это работает?</a:t>
            </a:r>
            <a:endParaRPr lang="ru-RU" dirty="0"/>
          </a:p>
        </p:txBody>
      </p:sp>
      <p:grpSp>
        <p:nvGrpSpPr>
          <p:cNvPr id="68" name="Gruppieren 1"/>
          <p:cNvGrpSpPr>
            <a:grpSpLocks noChangeAspect="1"/>
          </p:cNvGrpSpPr>
          <p:nvPr/>
        </p:nvGrpSpPr>
        <p:grpSpPr bwMode="gray">
          <a:xfrm>
            <a:off x="5065915" y="1463371"/>
            <a:ext cx="455816" cy="1623174"/>
            <a:chOff x="6783630" y="1824059"/>
            <a:chExt cx="1088035" cy="3874509"/>
          </a:xfrm>
          <a:solidFill>
            <a:srgbClr val="0039C8"/>
          </a:solidFill>
        </p:grpSpPr>
        <p:grpSp>
          <p:nvGrpSpPr>
            <p:cNvPr id="70" name="Gruppieren 26"/>
            <p:cNvGrpSpPr/>
            <p:nvPr/>
          </p:nvGrpSpPr>
          <p:grpSpPr bwMode="gray">
            <a:xfrm>
              <a:off x="6783630" y="1824059"/>
              <a:ext cx="1088035" cy="2327863"/>
              <a:chOff x="5226337" y="1798748"/>
              <a:chExt cx="1043786" cy="2233187"/>
            </a:xfrm>
            <a:grpFill/>
            <a:effectLst/>
          </p:grpSpPr>
          <p:sp>
            <p:nvSpPr>
              <p:cNvPr id="90" name="Freeform 33"/>
              <p:cNvSpPr>
                <a:spLocks/>
              </p:cNvSpPr>
              <p:nvPr/>
            </p:nvSpPr>
            <p:spPr bwMode="gray">
              <a:xfrm>
                <a:off x="5226337" y="3134998"/>
                <a:ext cx="1035050" cy="896937"/>
              </a:xfrm>
              <a:custGeom>
                <a:avLst/>
                <a:gdLst>
                  <a:gd name="T0" fmla="*/ 488 w 652"/>
                  <a:gd name="T1" fmla="*/ 0 h 565"/>
                  <a:gd name="T2" fmla="*/ 163 w 652"/>
                  <a:gd name="T3" fmla="*/ 0 h 565"/>
                  <a:gd name="T4" fmla="*/ 0 w 652"/>
                  <a:gd name="T5" fmla="*/ 282 h 565"/>
                  <a:gd name="T6" fmla="*/ 163 w 652"/>
                  <a:gd name="T7" fmla="*/ 565 h 565"/>
                  <a:gd name="T8" fmla="*/ 488 w 652"/>
                  <a:gd name="T9" fmla="*/ 565 h 565"/>
                  <a:gd name="T10" fmla="*/ 652 w 652"/>
                  <a:gd name="T11" fmla="*/ 282 h 565"/>
                  <a:gd name="T12" fmla="*/ 488 w 652"/>
                  <a:gd name="T13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2" h="565">
                    <a:moveTo>
                      <a:pt x="488" y="0"/>
                    </a:moveTo>
                    <a:lnTo>
                      <a:pt x="163" y="0"/>
                    </a:lnTo>
                    <a:lnTo>
                      <a:pt x="0" y="282"/>
                    </a:lnTo>
                    <a:lnTo>
                      <a:pt x="163" y="565"/>
                    </a:lnTo>
                    <a:lnTo>
                      <a:pt x="488" y="565"/>
                    </a:lnTo>
                    <a:lnTo>
                      <a:pt x="652" y="282"/>
                    </a:lnTo>
                    <a:lnTo>
                      <a:pt x="488" y="0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0039C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60000" tIns="0" rIns="9144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200" b="1" dirty="0">
                  <a:gradFill flip="none" rotWithShape="1">
                    <a:gsLst>
                      <a:gs pos="0">
                        <a:schemeClr val="accent1">
                          <a:lumMod val="86000"/>
                        </a:schemeClr>
                      </a:gs>
                      <a:gs pos="61000">
                        <a:schemeClr val="accent1"/>
                      </a:gs>
                    </a:gsLst>
                    <a:lin ang="16200000" scaled="1"/>
                    <a:tileRect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42"/>
              <p:cNvSpPr>
                <a:spLocks noEditPoints="1"/>
              </p:cNvSpPr>
              <p:nvPr/>
            </p:nvSpPr>
            <p:spPr bwMode="gray">
              <a:xfrm>
                <a:off x="5239835" y="1798748"/>
                <a:ext cx="1030288" cy="893763"/>
              </a:xfrm>
              <a:custGeom>
                <a:avLst/>
                <a:gdLst>
                  <a:gd name="T0" fmla="*/ 487 w 649"/>
                  <a:gd name="T1" fmla="*/ 0 h 563"/>
                  <a:gd name="T2" fmla="*/ 162 w 649"/>
                  <a:gd name="T3" fmla="*/ 0 h 563"/>
                  <a:gd name="T4" fmla="*/ 0 w 649"/>
                  <a:gd name="T5" fmla="*/ 281 h 563"/>
                  <a:gd name="T6" fmla="*/ 162 w 649"/>
                  <a:gd name="T7" fmla="*/ 563 h 563"/>
                  <a:gd name="T8" fmla="*/ 487 w 649"/>
                  <a:gd name="T9" fmla="*/ 563 h 563"/>
                  <a:gd name="T10" fmla="*/ 649 w 649"/>
                  <a:gd name="T11" fmla="*/ 281 h 563"/>
                  <a:gd name="T12" fmla="*/ 487 w 649"/>
                  <a:gd name="T13" fmla="*/ 0 h 563"/>
                  <a:gd name="T14" fmla="*/ 477 w 649"/>
                  <a:gd name="T15" fmla="*/ 545 h 563"/>
                  <a:gd name="T16" fmla="*/ 172 w 649"/>
                  <a:gd name="T17" fmla="*/ 545 h 563"/>
                  <a:gd name="T18" fmla="*/ 21 w 649"/>
                  <a:gd name="T19" fmla="*/ 281 h 563"/>
                  <a:gd name="T20" fmla="*/ 172 w 649"/>
                  <a:gd name="T21" fmla="*/ 18 h 563"/>
                  <a:gd name="T22" fmla="*/ 477 w 649"/>
                  <a:gd name="T23" fmla="*/ 18 h 563"/>
                  <a:gd name="T24" fmla="*/ 630 w 649"/>
                  <a:gd name="T25" fmla="*/ 281 h 563"/>
                  <a:gd name="T26" fmla="*/ 477 w 649"/>
                  <a:gd name="T27" fmla="*/ 54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9" h="563">
                    <a:moveTo>
                      <a:pt x="487" y="0"/>
                    </a:moveTo>
                    <a:lnTo>
                      <a:pt x="162" y="0"/>
                    </a:lnTo>
                    <a:lnTo>
                      <a:pt x="0" y="281"/>
                    </a:lnTo>
                    <a:lnTo>
                      <a:pt x="162" y="563"/>
                    </a:lnTo>
                    <a:lnTo>
                      <a:pt x="487" y="563"/>
                    </a:lnTo>
                    <a:lnTo>
                      <a:pt x="649" y="281"/>
                    </a:lnTo>
                    <a:lnTo>
                      <a:pt x="487" y="0"/>
                    </a:lnTo>
                    <a:close/>
                    <a:moveTo>
                      <a:pt x="477" y="545"/>
                    </a:moveTo>
                    <a:lnTo>
                      <a:pt x="172" y="545"/>
                    </a:lnTo>
                    <a:lnTo>
                      <a:pt x="21" y="281"/>
                    </a:lnTo>
                    <a:lnTo>
                      <a:pt x="172" y="18"/>
                    </a:lnTo>
                    <a:lnTo>
                      <a:pt x="477" y="18"/>
                    </a:lnTo>
                    <a:lnTo>
                      <a:pt x="630" y="281"/>
                    </a:lnTo>
                    <a:lnTo>
                      <a:pt x="477" y="545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0039C8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4" name="Gruppieren 28"/>
            <p:cNvGrpSpPr/>
            <p:nvPr/>
          </p:nvGrpSpPr>
          <p:grpSpPr bwMode="gray">
            <a:xfrm>
              <a:off x="6791912" y="4766910"/>
              <a:ext cx="1073965" cy="931658"/>
              <a:chOff x="5208881" y="4636202"/>
              <a:chExt cx="1030288" cy="893768"/>
            </a:xfrm>
            <a:grpFill/>
            <a:effectLst/>
          </p:grpSpPr>
          <p:sp>
            <p:nvSpPr>
              <p:cNvPr id="78" name="Freeform 30"/>
              <p:cNvSpPr>
                <a:spLocks/>
              </p:cNvSpPr>
              <p:nvPr/>
            </p:nvSpPr>
            <p:spPr bwMode="gray">
              <a:xfrm>
                <a:off x="5211260" y="4642553"/>
                <a:ext cx="1025525" cy="887417"/>
              </a:xfrm>
              <a:custGeom>
                <a:avLst/>
                <a:gdLst>
                  <a:gd name="T0" fmla="*/ 484 w 646"/>
                  <a:gd name="T1" fmla="*/ 0 h 559"/>
                  <a:gd name="T2" fmla="*/ 161 w 646"/>
                  <a:gd name="T3" fmla="*/ 0 h 559"/>
                  <a:gd name="T4" fmla="*/ 0 w 646"/>
                  <a:gd name="T5" fmla="*/ 279 h 559"/>
                  <a:gd name="T6" fmla="*/ 161 w 646"/>
                  <a:gd name="T7" fmla="*/ 559 h 559"/>
                  <a:gd name="T8" fmla="*/ 484 w 646"/>
                  <a:gd name="T9" fmla="*/ 559 h 559"/>
                  <a:gd name="T10" fmla="*/ 646 w 646"/>
                  <a:gd name="T11" fmla="*/ 279 h 559"/>
                  <a:gd name="T12" fmla="*/ 484 w 646"/>
                  <a:gd name="T13" fmla="*/ 0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6" h="559">
                    <a:moveTo>
                      <a:pt x="484" y="0"/>
                    </a:moveTo>
                    <a:lnTo>
                      <a:pt x="161" y="0"/>
                    </a:lnTo>
                    <a:lnTo>
                      <a:pt x="0" y="279"/>
                    </a:lnTo>
                    <a:lnTo>
                      <a:pt x="161" y="559"/>
                    </a:lnTo>
                    <a:lnTo>
                      <a:pt x="484" y="559"/>
                    </a:lnTo>
                    <a:lnTo>
                      <a:pt x="646" y="279"/>
                    </a:lnTo>
                    <a:lnTo>
                      <a:pt x="484" y="0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0039C8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360000" tIns="0" rIns="9144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200" b="1" dirty="0">
                  <a:gradFill flip="none" rotWithShape="1">
                    <a:gsLst>
                      <a:gs pos="0">
                        <a:schemeClr val="accent1">
                          <a:lumMod val="68000"/>
                        </a:schemeClr>
                      </a:gs>
                      <a:gs pos="80000">
                        <a:schemeClr val="accent1">
                          <a:lumMod val="7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44"/>
              <p:cNvSpPr>
                <a:spLocks noEditPoints="1"/>
              </p:cNvSpPr>
              <p:nvPr/>
            </p:nvSpPr>
            <p:spPr bwMode="gray">
              <a:xfrm>
                <a:off x="5208881" y="4636202"/>
                <a:ext cx="1030288" cy="893768"/>
              </a:xfrm>
              <a:custGeom>
                <a:avLst/>
                <a:gdLst>
                  <a:gd name="T0" fmla="*/ 487 w 649"/>
                  <a:gd name="T1" fmla="*/ 0 h 563"/>
                  <a:gd name="T2" fmla="*/ 162 w 649"/>
                  <a:gd name="T3" fmla="*/ 0 h 563"/>
                  <a:gd name="T4" fmla="*/ 0 w 649"/>
                  <a:gd name="T5" fmla="*/ 281 h 563"/>
                  <a:gd name="T6" fmla="*/ 162 w 649"/>
                  <a:gd name="T7" fmla="*/ 563 h 563"/>
                  <a:gd name="T8" fmla="*/ 487 w 649"/>
                  <a:gd name="T9" fmla="*/ 563 h 563"/>
                  <a:gd name="T10" fmla="*/ 649 w 649"/>
                  <a:gd name="T11" fmla="*/ 281 h 563"/>
                  <a:gd name="T12" fmla="*/ 487 w 649"/>
                  <a:gd name="T13" fmla="*/ 0 h 563"/>
                  <a:gd name="T14" fmla="*/ 477 w 649"/>
                  <a:gd name="T15" fmla="*/ 545 h 563"/>
                  <a:gd name="T16" fmla="*/ 172 w 649"/>
                  <a:gd name="T17" fmla="*/ 545 h 563"/>
                  <a:gd name="T18" fmla="*/ 21 w 649"/>
                  <a:gd name="T19" fmla="*/ 281 h 563"/>
                  <a:gd name="T20" fmla="*/ 172 w 649"/>
                  <a:gd name="T21" fmla="*/ 18 h 563"/>
                  <a:gd name="T22" fmla="*/ 477 w 649"/>
                  <a:gd name="T23" fmla="*/ 18 h 563"/>
                  <a:gd name="T24" fmla="*/ 630 w 649"/>
                  <a:gd name="T25" fmla="*/ 281 h 563"/>
                  <a:gd name="T26" fmla="*/ 477 w 649"/>
                  <a:gd name="T27" fmla="*/ 54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9" h="563">
                    <a:moveTo>
                      <a:pt x="487" y="0"/>
                    </a:moveTo>
                    <a:lnTo>
                      <a:pt x="162" y="0"/>
                    </a:lnTo>
                    <a:lnTo>
                      <a:pt x="0" y="281"/>
                    </a:lnTo>
                    <a:lnTo>
                      <a:pt x="162" y="563"/>
                    </a:lnTo>
                    <a:lnTo>
                      <a:pt x="487" y="563"/>
                    </a:lnTo>
                    <a:lnTo>
                      <a:pt x="649" y="281"/>
                    </a:lnTo>
                    <a:lnTo>
                      <a:pt x="487" y="0"/>
                    </a:lnTo>
                    <a:close/>
                    <a:moveTo>
                      <a:pt x="477" y="545"/>
                    </a:moveTo>
                    <a:lnTo>
                      <a:pt x="172" y="545"/>
                    </a:lnTo>
                    <a:lnTo>
                      <a:pt x="21" y="281"/>
                    </a:lnTo>
                    <a:lnTo>
                      <a:pt x="172" y="18"/>
                    </a:lnTo>
                    <a:lnTo>
                      <a:pt x="477" y="18"/>
                    </a:lnTo>
                    <a:lnTo>
                      <a:pt x="630" y="281"/>
                    </a:lnTo>
                    <a:lnTo>
                      <a:pt x="477" y="545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0039C8"/>
                </a:solidFill>
                <a:prstDash val="solid"/>
                <a:miter lim="800000"/>
                <a:headEnd/>
                <a:tailEnd/>
              </a:ln>
              <a:effectLst>
                <a:outerShdw blurRad="254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5" name="Gruppieren 30"/>
            <p:cNvGrpSpPr/>
            <p:nvPr/>
          </p:nvGrpSpPr>
          <p:grpSpPr bwMode="gray">
            <a:xfrm>
              <a:off x="6794392" y="1827370"/>
              <a:ext cx="1075621" cy="2300160"/>
              <a:chOff x="5264600" y="1818595"/>
              <a:chExt cx="1031876" cy="2206611"/>
            </a:xfrm>
            <a:grpFill/>
            <a:effectLst/>
          </p:grpSpPr>
          <p:sp>
            <p:nvSpPr>
              <p:cNvPr id="76" name="Freeform 32"/>
              <p:cNvSpPr>
                <a:spLocks/>
              </p:cNvSpPr>
              <p:nvPr/>
            </p:nvSpPr>
            <p:spPr bwMode="gray">
              <a:xfrm>
                <a:off x="5267774" y="1818595"/>
                <a:ext cx="1025526" cy="890587"/>
              </a:xfrm>
              <a:custGeom>
                <a:avLst/>
                <a:gdLst>
                  <a:gd name="T0" fmla="*/ 486 w 646"/>
                  <a:gd name="T1" fmla="*/ 561 h 561"/>
                  <a:gd name="T2" fmla="*/ 646 w 646"/>
                  <a:gd name="T3" fmla="*/ 281 h 561"/>
                  <a:gd name="T4" fmla="*/ 486 w 646"/>
                  <a:gd name="T5" fmla="*/ 0 h 561"/>
                  <a:gd name="T6" fmla="*/ 162 w 646"/>
                  <a:gd name="T7" fmla="*/ 0 h 561"/>
                  <a:gd name="T8" fmla="*/ 0 w 646"/>
                  <a:gd name="T9" fmla="*/ 281 h 561"/>
                  <a:gd name="T10" fmla="*/ 162 w 646"/>
                  <a:gd name="T11" fmla="*/ 561 h 561"/>
                  <a:gd name="T12" fmla="*/ 486 w 646"/>
                  <a:gd name="T13" fmla="*/ 561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6" h="561">
                    <a:moveTo>
                      <a:pt x="486" y="561"/>
                    </a:moveTo>
                    <a:lnTo>
                      <a:pt x="646" y="281"/>
                    </a:lnTo>
                    <a:lnTo>
                      <a:pt x="486" y="0"/>
                    </a:lnTo>
                    <a:lnTo>
                      <a:pt x="162" y="0"/>
                    </a:lnTo>
                    <a:lnTo>
                      <a:pt x="0" y="281"/>
                    </a:lnTo>
                    <a:lnTo>
                      <a:pt x="162" y="561"/>
                    </a:lnTo>
                    <a:lnTo>
                      <a:pt x="486" y="561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0039C8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324000" tIns="0" rIns="9144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200" b="1" dirty="0">
                  <a:gradFill flip="none" rotWithShape="1">
                    <a:gsLst>
                      <a:gs pos="0">
                        <a:schemeClr val="accent1">
                          <a:lumMod val="86000"/>
                        </a:schemeClr>
                      </a:gs>
                      <a:gs pos="61000">
                        <a:schemeClr val="accent1"/>
                      </a:gs>
                    </a:gsLst>
                    <a:lin ang="16200000" scaled="1"/>
                    <a:tileRect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46"/>
              <p:cNvSpPr>
                <a:spLocks noEditPoints="1"/>
              </p:cNvSpPr>
              <p:nvPr/>
            </p:nvSpPr>
            <p:spPr bwMode="gray">
              <a:xfrm>
                <a:off x="5264600" y="3129858"/>
                <a:ext cx="1031876" cy="895348"/>
              </a:xfrm>
              <a:custGeom>
                <a:avLst/>
                <a:gdLst>
                  <a:gd name="T0" fmla="*/ 487 w 650"/>
                  <a:gd name="T1" fmla="*/ 564 h 564"/>
                  <a:gd name="T2" fmla="*/ 650 w 650"/>
                  <a:gd name="T3" fmla="*/ 282 h 564"/>
                  <a:gd name="T4" fmla="*/ 487 w 650"/>
                  <a:gd name="T5" fmla="*/ 0 h 564"/>
                  <a:gd name="T6" fmla="*/ 162 w 650"/>
                  <a:gd name="T7" fmla="*/ 0 h 564"/>
                  <a:gd name="T8" fmla="*/ 0 w 650"/>
                  <a:gd name="T9" fmla="*/ 282 h 564"/>
                  <a:gd name="T10" fmla="*/ 162 w 650"/>
                  <a:gd name="T11" fmla="*/ 564 h 564"/>
                  <a:gd name="T12" fmla="*/ 487 w 650"/>
                  <a:gd name="T13" fmla="*/ 564 h 564"/>
                  <a:gd name="T14" fmla="*/ 172 w 650"/>
                  <a:gd name="T15" fmla="*/ 17 h 564"/>
                  <a:gd name="T16" fmla="*/ 477 w 650"/>
                  <a:gd name="T17" fmla="*/ 17 h 564"/>
                  <a:gd name="T18" fmla="*/ 630 w 650"/>
                  <a:gd name="T19" fmla="*/ 281 h 564"/>
                  <a:gd name="T20" fmla="*/ 477 w 650"/>
                  <a:gd name="T21" fmla="*/ 545 h 564"/>
                  <a:gd name="T22" fmla="*/ 172 w 650"/>
                  <a:gd name="T23" fmla="*/ 545 h 564"/>
                  <a:gd name="T24" fmla="*/ 21 w 650"/>
                  <a:gd name="T25" fmla="*/ 281 h 564"/>
                  <a:gd name="T26" fmla="*/ 172 w 650"/>
                  <a:gd name="T27" fmla="*/ 17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0" h="564">
                    <a:moveTo>
                      <a:pt x="487" y="564"/>
                    </a:moveTo>
                    <a:lnTo>
                      <a:pt x="650" y="282"/>
                    </a:lnTo>
                    <a:lnTo>
                      <a:pt x="487" y="0"/>
                    </a:lnTo>
                    <a:lnTo>
                      <a:pt x="162" y="0"/>
                    </a:lnTo>
                    <a:lnTo>
                      <a:pt x="0" y="282"/>
                    </a:lnTo>
                    <a:lnTo>
                      <a:pt x="162" y="564"/>
                    </a:lnTo>
                    <a:lnTo>
                      <a:pt x="487" y="564"/>
                    </a:lnTo>
                    <a:close/>
                    <a:moveTo>
                      <a:pt x="172" y="17"/>
                    </a:moveTo>
                    <a:lnTo>
                      <a:pt x="477" y="17"/>
                    </a:lnTo>
                    <a:lnTo>
                      <a:pt x="630" y="281"/>
                    </a:lnTo>
                    <a:lnTo>
                      <a:pt x="477" y="545"/>
                    </a:lnTo>
                    <a:lnTo>
                      <a:pt x="172" y="545"/>
                    </a:lnTo>
                    <a:lnTo>
                      <a:pt x="21" y="281"/>
                    </a:lnTo>
                    <a:lnTo>
                      <a:pt x="172" y="17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0039C8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93" name="Прямоугольник 92"/>
          <p:cNvSpPr/>
          <p:nvPr/>
        </p:nvSpPr>
        <p:spPr>
          <a:xfrm>
            <a:off x="5648325" y="1534210"/>
            <a:ext cx="33650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Устанавливаем подключение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148253" y="1451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157796" y="20709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148271" y="26948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5648324" y="1910060"/>
            <a:ext cx="3467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Поднимаем  BGP- </a:t>
            </a:r>
            <a:r>
              <a:rPr lang="ru-RU" sz="1200" dirty="0" smtClean="0"/>
              <a:t>сессию</a:t>
            </a:r>
            <a:r>
              <a:rPr lang="en-US" sz="1200" dirty="0" smtClean="0"/>
              <a:t> </a:t>
            </a:r>
            <a:r>
              <a:rPr lang="ru-RU" sz="1200" dirty="0" smtClean="0"/>
              <a:t>с </a:t>
            </a:r>
            <a:r>
              <a:rPr lang="en-US" sz="1200" dirty="0" err="1"/>
              <a:t>FlowSpec</a:t>
            </a:r>
            <a:endParaRPr lang="ru-RU" sz="1200" dirty="0"/>
          </a:p>
          <a:p>
            <a:r>
              <a:rPr lang="ru-RU" sz="1200" dirty="0"/>
              <a:t>к</a:t>
            </a:r>
            <a:r>
              <a:rPr lang="ru-RU" sz="1200" dirty="0" smtClean="0"/>
              <a:t>онтроллером или устанавливаем количество правил через личный кабинет</a:t>
            </a:r>
            <a:endParaRPr lang="ru-RU" sz="1200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5656283" y="2619970"/>
            <a:ext cx="3371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Ф</a:t>
            </a:r>
            <a:r>
              <a:rPr lang="ru-RU" sz="1200" dirty="0" smtClean="0"/>
              <a:t>ильтруем </a:t>
            </a:r>
            <a:r>
              <a:rPr lang="ru-RU" sz="1200" dirty="0"/>
              <a:t>весь трафик </a:t>
            </a:r>
            <a:r>
              <a:rPr lang="ru-RU" sz="1200" dirty="0" smtClean="0"/>
              <a:t>в соответствии с установленными правилами</a:t>
            </a:r>
            <a:endParaRPr lang="ru-RU"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670412" y="638175"/>
            <a:ext cx="304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Что получит ваша компания?</a:t>
            </a:r>
            <a:endParaRPr lang="ru-RU" dirty="0"/>
          </a:p>
        </p:txBody>
      </p:sp>
      <p:pic>
        <p:nvPicPr>
          <p:cNvPr id="103" name="Picture 9" descr="C:\Users\michael.w\Desktop\schatte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10800000">
            <a:off x="5752409" y="1083241"/>
            <a:ext cx="2358238" cy="5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9" descr="C:\Users\michael.w\Desktop\schatte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10800000">
            <a:off x="923234" y="1092766"/>
            <a:ext cx="2358238" cy="5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7" name="Gruppieren 1"/>
          <p:cNvGrpSpPr>
            <a:grpSpLocks noChangeAspect="1"/>
          </p:cNvGrpSpPr>
          <p:nvPr/>
        </p:nvGrpSpPr>
        <p:grpSpPr bwMode="gray">
          <a:xfrm>
            <a:off x="646315" y="1482421"/>
            <a:ext cx="455816" cy="975223"/>
            <a:chOff x="6783630" y="1824059"/>
            <a:chExt cx="1088035" cy="2327865"/>
          </a:xfrm>
          <a:solidFill>
            <a:srgbClr val="D41A2C"/>
          </a:solidFill>
        </p:grpSpPr>
        <p:grpSp>
          <p:nvGrpSpPr>
            <p:cNvPr id="108" name="Gruppieren 26"/>
            <p:cNvGrpSpPr/>
            <p:nvPr/>
          </p:nvGrpSpPr>
          <p:grpSpPr bwMode="gray">
            <a:xfrm>
              <a:off x="6783630" y="1824059"/>
              <a:ext cx="1088035" cy="2327865"/>
              <a:chOff x="5226337" y="1798748"/>
              <a:chExt cx="1043786" cy="2233189"/>
            </a:xfrm>
            <a:grpFill/>
            <a:effectLst/>
          </p:grpSpPr>
          <p:sp>
            <p:nvSpPr>
              <p:cNvPr id="112" name="Freeform 33"/>
              <p:cNvSpPr>
                <a:spLocks/>
              </p:cNvSpPr>
              <p:nvPr/>
            </p:nvSpPr>
            <p:spPr bwMode="gray">
              <a:xfrm>
                <a:off x="5226337" y="3134998"/>
                <a:ext cx="1035050" cy="896939"/>
              </a:xfrm>
              <a:custGeom>
                <a:avLst/>
                <a:gdLst>
                  <a:gd name="T0" fmla="*/ 488 w 652"/>
                  <a:gd name="T1" fmla="*/ 0 h 565"/>
                  <a:gd name="T2" fmla="*/ 163 w 652"/>
                  <a:gd name="T3" fmla="*/ 0 h 565"/>
                  <a:gd name="T4" fmla="*/ 0 w 652"/>
                  <a:gd name="T5" fmla="*/ 282 h 565"/>
                  <a:gd name="T6" fmla="*/ 163 w 652"/>
                  <a:gd name="T7" fmla="*/ 565 h 565"/>
                  <a:gd name="T8" fmla="*/ 488 w 652"/>
                  <a:gd name="T9" fmla="*/ 565 h 565"/>
                  <a:gd name="T10" fmla="*/ 652 w 652"/>
                  <a:gd name="T11" fmla="*/ 282 h 565"/>
                  <a:gd name="T12" fmla="*/ 488 w 652"/>
                  <a:gd name="T13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2" h="565">
                    <a:moveTo>
                      <a:pt x="488" y="0"/>
                    </a:moveTo>
                    <a:lnTo>
                      <a:pt x="163" y="0"/>
                    </a:lnTo>
                    <a:lnTo>
                      <a:pt x="0" y="282"/>
                    </a:lnTo>
                    <a:lnTo>
                      <a:pt x="163" y="565"/>
                    </a:lnTo>
                    <a:lnTo>
                      <a:pt x="488" y="565"/>
                    </a:lnTo>
                    <a:lnTo>
                      <a:pt x="652" y="282"/>
                    </a:lnTo>
                    <a:lnTo>
                      <a:pt x="488" y="0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C9192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360000" tIns="0" rIns="9144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200" b="1" dirty="0">
                  <a:gradFill flip="none" rotWithShape="1">
                    <a:gsLst>
                      <a:gs pos="0">
                        <a:schemeClr val="accent1">
                          <a:lumMod val="86000"/>
                        </a:schemeClr>
                      </a:gs>
                      <a:gs pos="61000">
                        <a:schemeClr val="accent1"/>
                      </a:gs>
                    </a:gsLst>
                    <a:lin ang="16200000" scaled="1"/>
                    <a:tileRect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42"/>
              <p:cNvSpPr>
                <a:spLocks noEditPoints="1"/>
              </p:cNvSpPr>
              <p:nvPr/>
            </p:nvSpPr>
            <p:spPr bwMode="gray">
              <a:xfrm>
                <a:off x="5239835" y="1798748"/>
                <a:ext cx="1030288" cy="893763"/>
              </a:xfrm>
              <a:custGeom>
                <a:avLst/>
                <a:gdLst>
                  <a:gd name="T0" fmla="*/ 487 w 649"/>
                  <a:gd name="T1" fmla="*/ 0 h 563"/>
                  <a:gd name="T2" fmla="*/ 162 w 649"/>
                  <a:gd name="T3" fmla="*/ 0 h 563"/>
                  <a:gd name="T4" fmla="*/ 0 w 649"/>
                  <a:gd name="T5" fmla="*/ 281 h 563"/>
                  <a:gd name="T6" fmla="*/ 162 w 649"/>
                  <a:gd name="T7" fmla="*/ 563 h 563"/>
                  <a:gd name="T8" fmla="*/ 487 w 649"/>
                  <a:gd name="T9" fmla="*/ 563 h 563"/>
                  <a:gd name="T10" fmla="*/ 649 w 649"/>
                  <a:gd name="T11" fmla="*/ 281 h 563"/>
                  <a:gd name="T12" fmla="*/ 487 w 649"/>
                  <a:gd name="T13" fmla="*/ 0 h 563"/>
                  <a:gd name="T14" fmla="*/ 477 w 649"/>
                  <a:gd name="T15" fmla="*/ 545 h 563"/>
                  <a:gd name="T16" fmla="*/ 172 w 649"/>
                  <a:gd name="T17" fmla="*/ 545 h 563"/>
                  <a:gd name="T18" fmla="*/ 21 w 649"/>
                  <a:gd name="T19" fmla="*/ 281 h 563"/>
                  <a:gd name="T20" fmla="*/ 172 w 649"/>
                  <a:gd name="T21" fmla="*/ 18 h 563"/>
                  <a:gd name="T22" fmla="*/ 477 w 649"/>
                  <a:gd name="T23" fmla="*/ 18 h 563"/>
                  <a:gd name="T24" fmla="*/ 630 w 649"/>
                  <a:gd name="T25" fmla="*/ 281 h 563"/>
                  <a:gd name="T26" fmla="*/ 477 w 649"/>
                  <a:gd name="T27" fmla="*/ 54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9" h="563">
                    <a:moveTo>
                      <a:pt x="487" y="0"/>
                    </a:moveTo>
                    <a:lnTo>
                      <a:pt x="162" y="0"/>
                    </a:lnTo>
                    <a:lnTo>
                      <a:pt x="0" y="281"/>
                    </a:lnTo>
                    <a:lnTo>
                      <a:pt x="162" y="563"/>
                    </a:lnTo>
                    <a:lnTo>
                      <a:pt x="487" y="563"/>
                    </a:lnTo>
                    <a:lnTo>
                      <a:pt x="649" y="281"/>
                    </a:lnTo>
                    <a:lnTo>
                      <a:pt x="487" y="0"/>
                    </a:lnTo>
                    <a:close/>
                    <a:moveTo>
                      <a:pt x="477" y="545"/>
                    </a:moveTo>
                    <a:lnTo>
                      <a:pt x="172" y="545"/>
                    </a:lnTo>
                    <a:lnTo>
                      <a:pt x="21" y="281"/>
                    </a:lnTo>
                    <a:lnTo>
                      <a:pt x="172" y="18"/>
                    </a:lnTo>
                    <a:lnTo>
                      <a:pt x="477" y="18"/>
                    </a:lnTo>
                    <a:lnTo>
                      <a:pt x="630" y="281"/>
                    </a:lnTo>
                    <a:lnTo>
                      <a:pt x="477" y="545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C9192A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09" name="Gruppieren 30"/>
            <p:cNvGrpSpPr/>
            <p:nvPr/>
          </p:nvGrpSpPr>
          <p:grpSpPr bwMode="gray">
            <a:xfrm>
              <a:off x="6794392" y="1827370"/>
              <a:ext cx="1075621" cy="2300162"/>
              <a:chOff x="5264600" y="1818595"/>
              <a:chExt cx="1031876" cy="2206613"/>
            </a:xfrm>
            <a:grpFill/>
            <a:effectLst/>
          </p:grpSpPr>
          <p:sp>
            <p:nvSpPr>
              <p:cNvPr id="110" name="Freeform 32"/>
              <p:cNvSpPr>
                <a:spLocks/>
              </p:cNvSpPr>
              <p:nvPr/>
            </p:nvSpPr>
            <p:spPr bwMode="gray">
              <a:xfrm>
                <a:off x="5267774" y="1818595"/>
                <a:ext cx="1025526" cy="890587"/>
              </a:xfrm>
              <a:custGeom>
                <a:avLst/>
                <a:gdLst>
                  <a:gd name="T0" fmla="*/ 486 w 646"/>
                  <a:gd name="T1" fmla="*/ 561 h 561"/>
                  <a:gd name="T2" fmla="*/ 646 w 646"/>
                  <a:gd name="T3" fmla="*/ 281 h 561"/>
                  <a:gd name="T4" fmla="*/ 486 w 646"/>
                  <a:gd name="T5" fmla="*/ 0 h 561"/>
                  <a:gd name="T6" fmla="*/ 162 w 646"/>
                  <a:gd name="T7" fmla="*/ 0 h 561"/>
                  <a:gd name="T8" fmla="*/ 0 w 646"/>
                  <a:gd name="T9" fmla="*/ 281 h 561"/>
                  <a:gd name="T10" fmla="*/ 162 w 646"/>
                  <a:gd name="T11" fmla="*/ 561 h 561"/>
                  <a:gd name="T12" fmla="*/ 486 w 646"/>
                  <a:gd name="T13" fmla="*/ 561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6" h="561">
                    <a:moveTo>
                      <a:pt x="486" y="561"/>
                    </a:moveTo>
                    <a:lnTo>
                      <a:pt x="646" y="281"/>
                    </a:lnTo>
                    <a:lnTo>
                      <a:pt x="486" y="0"/>
                    </a:lnTo>
                    <a:lnTo>
                      <a:pt x="162" y="0"/>
                    </a:lnTo>
                    <a:lnTo>
                      <a:pt x="0" y="281"/>
                    </a:lnTo>
                    <a:lnTo>
                      <a:pt x="162" y="561"/>
                    </a:lnTo>
                    <a:lnTo>
                      <a:pt x="486" y="561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C9192A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324000" tIns="0" rIns="9144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200" b="1" dirty="0">
                  <a:gradFill flip="none" rotWithShape="1">
                    <a:gsLst>
                      <a:gs pos="0">
                        <a:schemeClr val="accent1">
                          <a:lumMod val="86000"/>
                        </a:schemeClr>
                      </a:gs>
                      <a:gs pos="61000">
                        <a:schemeClr val="accent1"/>
                      </a:gs>
                    </a:gsLst>
                    <a:lin ang="16200000" scaled="1"/>
                    <a:tileRect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46"/>
              <p:cNvSpPr>
                <a:spLocks noEditPoints="1"/>
              </p:cNvSpPr>
              <p:nvPr/>
            </p:nvSpPr>
            <p:spPr bwMode="gray">
              <a:xfrm>
                <a:off x="5264600" y="3129858"/>
                <a:ext cx="1031876" cy="895350"/>
              </a:xfrm>
              <a:custGeom>
                <a:avLst/>
                <a:gdLst>
                  <a:gd name="T0" fmla="*/ 487 w 650"/>
                  <a:gd name="T1" fmla="*/ 564 h 564"/>
                  <a:gd name="T2" fmla="*/ 650 w 650"/>
                  <a:gd name="T3" fmla="*/ 282 h 564"/>
                  <a:gd name="T4" fmla="*/ 487 w 650"/>
                  <a:gd name="T5" fmla="*/ 0 h 564"/>
                  <a:gd name="T6" fmla="*/ 162 w 650"/>
                  <a:gd name="T7" fmla="*/ 0 h 564"/>
                  <a:gd name="T8" fmla="*/ 0 w 650"/>
                  <a:gd name="T9" fmla="*/ 282 h 564"/>
                  <a:gd name="T10" fmla="*/ 162 w 650"/>
                  <a:gd name="T11" fmla="*/ 564 h 564"/>
                  <a:gd name="T12" fmla="*/ 487 w 650"/>
                  <a:gd name="T13" fmla="*/ 564 h 564"/>
                  <a:gd name="T14" fmla="*/ 172 w 650"/>
                  <a:gd name="T15" fmla="*/ 17 h 564"/>
                  <a:gd name="T16" fmla="*/ 477 w 650"/>
                  <a:gd name="T17" fmla="*/ 17 h 564"/>
                  <a:gd name="T18" fmla="*/ 630 w 650"/>
                  <a:gd name="T19" fmla="*/ 281 h 564"/>
                  <a:gd name="T20" fmla="*/ 477 w 650"/>
                  <a:gd name="T21" fmla="*/ 545 h 564"/>
                  <a:gd name="T22" fmla="*/ 172 w 650"/>
                  <a:gd name="T23" fmla="*/ 545 h 564"/>
                  <a:gd name="T24" fmla="*/ 21 w 650"/>
                  <a:gd name="T25" fmla="*/ 281 h 564"/>
                  <a:gd name="T26" fmla="*/ 172 w 650"/>
                  <a:gd name="T27" fmla="*/ 17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0" h="564">
                    <a:moveTo>
                      <a:pt x="487" y="564"/>
                    </a:moveTo>
                    <a:lnTo>
                      <a:pt x="650" y="282"/>
                    </a:lnTo>
                    <a:lnTo>
                      <a:pt x="487" y="0"/>
                    </a:lnTo>
                    <a:lnTo>
                      <a:pt x="162" y="0"/>
                    </a:lnTo>
                    <a:lnTo>
                      <a:pt x="0" y="282"/>
                    </a:lnTo>
                    <a:lnTo>
                      <a:pt x="162" y="564"/>
                    </a:lnTo>
                    <a:lnTo>
                      <a:pt x="487" y="564"/>
                    </a:lnTo>
                    <a:close/>
                    <a:moveTo>
                      <a:pt x="172" y="17"/>
                    </a:moveTo>
                    <a:lnTo>
                      <a:pt x="477" y="17"/>
                    </a:lnTo>
                    <a:lnTo>
                      <a:pt x="630" y="281"/>
                    </a:lnTo>
                    <a:lnTo>
                      <a:pt x="477" y="545"/>
                    </a:lnTo>
                    <a:lnTo>
                      <a:pt x="172" y="545"/>
                    </a:lnTo>
                    <a:lnTo>
                      <a:pt x="21" y="281"/>
                    </a:lnTo>
                    <a:lnTo>
                      <a:pt x="172" y="17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C9192A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116" name="TextBox 115"/>
          <p:cNvSpPr txBox="1"/>
          <p:nvPr/>
        </p:nvSpPr>
        <p:spPr>
          <a:xfrm>
            <a:off x="728653" y="1470876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28671" y="2080465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1228724" y="1467535"/>
            <a:ext cx="37880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Возможность самостоятельного гибкого управления  правилами фильтрации через личный кабинет</a:t>
            </a:r>
            <a:endParaRPr lang="ru-RU" sz="1100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1228724" y="1938635"/>
            <a:ext cx="3467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Защита сети не только от вредоносного, но и нежелательного для конкретного клиента трафика</a:t>
            </a:r>
            <a:endParaRPr lang="ru-RU" sz="1200" dirty="0"/>
          </a:p>
        </p:txBody>
      </p:sp>
      <p:pic>
        <p:nvPicPr>
          <p:cNvPr id="124" name="Picture 11" descr="https://cdn-icons-png.flaticon.com/512/3439/3439472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12" y="3618729"/>
            <a:ext cx="459664" cy="54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5" name="Прямая со стрелкой 124"/>
          <p:cNvCxnSpPr/>
          <p:nvPr/>
        </p:nvCxnSpPr>
        <p:spPr>
          <a:xfrm flipH="1">
            <a:off x="1153475" y="4646333"/>
            <a:ext cx="3050803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" name="Picture 11" descr="https://cdn-icons-png.flaticon.com/512/3439/3439472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65" y="4013014"/>
            <a:ext cx="459664" cy="54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7" name="Прямая со стрелкой 126"/>
          <p:cNvCxnSpPr/>
          <p:nvPr/>
        </p:nvCxnSpPr>
        <p:spPr>
          <a:xfrm>
            <a:off x="5072384" y="4330688"/>
            <a:ext cx="2598262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/>
          <p:nvPr/>
        </p:nvCxnSpPr>
        <p:spPr>
          <a:xfrm>
            <a:off x="968326" y="4330688"/>
            <a:ext cx="3050803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>
            <a:off x="1225475" y="3942199"/>
            <a:ext cx="3050803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1754050" y="3685770"/>
            <a:ext cx="16979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srgbClr val="C00000"/>
                </a:solidFill>
              </a:rPr>
              <a:t>ТРАФИК АТАКИ (ЗАБЛОКИРОВАН)</a:t>
            </a:r>
            <a:endParaRPr lang="ru-RU" sz="800" b="1" dirty="0">
              <a:solidFill>
                <a:srgbClr val="C0000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770796" y="4080963"/>
            <a:ext cx="1495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HTTP </a:t>
            </a:r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</a:rPr>
              <a:t>ЗАПРОСЫ (ПРОВЕРЕНЫ)</a:t>
            </a:r>
            <a:endParaRPr lang="ru-RU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770796" y="4385746"/>
            <a:ext cx="19479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HTTP </a:t>
            </a:r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S) </a:t>
            </a:r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</a:rPr>
              <a:t>ОТВЕТЫ  (ОПТИМИЗИРОВАНЫ)</a:t>
            </a:r>
            <a:endParaRPr lang="ru-RU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329350" y="4060813"/>
            <a:ext cx="23487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</a:rPr>
              <a:t>ОЧИЩЕННЫЙ И ОПТИМИЗИРОВАННЫЙ ТРАФИК</a:t>
            </a:r>
            <a:endParaRPr lang="ru-RU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633784" y="3613850"/>
            <a:ext cx="8579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</a:rPr>
              <a:t>СЕТЬ КЛИЕНТА</a:t>
            </a:r>
            <a:endParaRPr lang="ru-RU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983455" y="3541842"/>
            <a:ext cx="25157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</a:rPr>
              <a:t>СЕТЬ РАСКОМ С ОПЦИЕЙ 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FLOWSPEC</a:t>
            </a:r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6" name="Прямая соединительная линия 135"/>
          <p:cNvCxnSpPr/>
          <p:nvPr/>
        </p:nvCxnSpPr>
        <p:spPr>
          <a:xfrm flipV="1">
            <a:off x="4991435" y="3934175"/>
            <a:ext cx="1105456" cy="366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uppieren 297"/>
          <p:cNvGrpSpPr>
            <a:grpSpLocks/>
          </p:cNvGrpSpPr>
          <p:nvPr/>
        </p:nvGrpSpPr>
        <p:grpSpPr bwMode="auto">
          <a:xfrm>
            <a:off x="3999418" y="3776460"/>
            <a:ext cx="1450521" cy="895772"/>
            <a:chOff x="6906948" y="1021538"/>
            <a:chExt cx="704918" cy="430534"/>
          </a:xfrm>
          <a:solidFill>
            <a:schemeClr val="bg1">
              <a:lumMod val="75000"/>
            </a:schemeClr>
          </a:solidFill>
        </p:grpSpPr>
        <p:sp>
          <p:nvSpPr>
            <p:cNvPr id="138" name="Freeform 1341"/>
            <p:cNvSpPr>
              <a:spLocks noEditPoints="1"/>
            </p:cNvSpPr>
            <p:nvPr/>
          </p:nvSpPr>
          <p:spPr bwMode="auto">
            <a:xfrm>
              <a:off x="6906948" y="1021538"/>
              <a:ext cx="704918" cy="430534"/>
            </a:xfrm>
            <a:custGeom>
              <a:avLst/>
              <a:gdLst>
                <a:gd name="T0" fmla="*/ 172 w 443"/>
                <a:gd name="T1" fmla="*/ 55 h 271"/>
                <a:gd name="T2" fmla="*/ 201 w 443"/>
                <a:gd name="T3" fmla="*/ 24 h 271"/>
                <a:gd name="T4" fmla="*/ 282 w 443"/>
                <a:gd name="T5" fmla="*/ 3 h 271"/>
                <a:gd name="T6" fmla="*/ 357 w 443"/>
                <a:gd name="T7" fmla="*/ 45 h 271"/>
                <a:gd name="T8" fmla="*/ 381 w 443"/>
                <a:gd name="T9" fmla="*/ 102 h 271"/>
                <a:gd name="T10" fmla="*/ 386 w 443"/>
                <a:gd name="T11" fmla="*/ 109 h 271"/>
                <a:gd name="T12" fmla="*/ 440 w 443"/>
                <a:gd name="T13" fmla="*/ 195 h 271"/>
                <a:gd name="T14" fmla="*/ 373 w 443"/>
                <a:gd name="T15" fmla="*/ 269 h 271"/>
                <a:gd name="T16" fmla="*/ 353 w 443"/>
                <a:gd name="T17" fmla="*/ 271 h 271"/>
                <a:gd name="T18" fmla="*/ 95 w 443"/>
                <a:gd name="T19" fmla="*/ 271 h 271"/>
                <a:gd name="T20" fmla="*/ 10 w 443"/>
                <a:gd name="T21" fmla="*/ 204 h 271"/>
                <a:gd name="T22" fmla="*/ 78 w 443"/>
                <a:gd name="T23" fmla="*/ 104 h 271"/>
                <a:gd name="T24" fmla="*/ 83 w 443"/>
                <a:gd name="T25" fmla="*/ 100 h 271"/>
                <a:gd name="T26" fmla="*/ 169 w 443"/>
                <a:gd name="T27" fmla="*/ 54 h 271"/>
                <a:gd name="T28" fmla="*/ 172 w 443"/>
                <a:gd name="T29" fmla="*/ 55 h 271"/>
                <a:gd name="T30" fmla="*/ 189 w 443"/>
                <a:gd name="T31" fmla="*/ 207 h 271"/>
                <a:gd name="T32" fmla="*/ 254 w 443"/>
                <a:gd name="T33" fmla="*/ 222 h 271"/>
                <a:gd name="T34" fmla="*/ 305 w 443"/>
                <a:gd name="T35" fmla="*/ 156 h 271"/>
                <a:gd name="T36" fmla="*/ 322 w 443"/>
                <a:gd name="T37" fmla="*/ 156 h 271"/>
                <a:gd name="T38" fmla="*/ 292 w 443"/>
                <a:gd name="T39" fmla="*/ 126 h 271"/>
                <a:gd name="T40" fmla="*/ 261 w 443"/>
                <a:gd name="T41" fmla="*/ 156 h 271"/>
                <a:gd name="T42" fmla="*/ 280 w 443"/>
                <a:gd name="T43" fmla="*/ 156 h 271"/>
                <a:gd name="T44" fmla="*/ 259 w 443"/>
                <a:gd name="T45" fmla="*/ 193 h 271"/>
                <a:gd name="T46" fmla="*/ 206 w 443"/>
                <a:gd name="T47" fmla="*/ 191 h 271"/>
                <a:gd name="T48" fmla="*/ 189 w 443"/>
                <a:gd name="T49" fmla="*/ 207 h 271"/>
                <a:gd name="T50" fmla="*/ 149 w 443"/>
                <a:gd name="T51" fmla="*/ 156 h 271"/>
                <a:gd name="T52" fmla="*/ 178 w 443"/>
                <a:gd name="T53" fmla="*/ 186 h 271"/>
                <a:gd name="T54" fmla="*/ 208 w 443"/>
                <a:gd name="T55" fmla="*/ 156 h 271"/>
                <a:gd name="T56" fmla="*/ 190 w 443"/>
                <a:gd name="T57" fmla="*/ 156 h 271"/>
                <a:gd name="T58" fmla="*/ 210 w 443"/>
                <a:gd name="T59" fmla="*/ 120 h 271"/>
                <a:gd name="T60" fmla="*/ 263 w 443"/>
                <a:gd name="T61" fmla="*/ 121 h 271"/>
                <a:gd name="T62" fmla="*/ 281 w 443"/>
                <a:gd name="T63" fmla="*/ 105 h 271"/>
                <a:gd name="T64" fmla="*/ 216 w 443"/>
                <a:gd name="T65" fmla="*/ 91 h 271"/>
                <a:gd name="T66" fmla="*/ 165 w 443"/>
                <a:gd name="T67" fmla="*/ 156 h 271"/>
                <a:gd name="T68" fmla="*/ 149 w 443"/>
                <a:gd name="T69" fmla="*/ 15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3" h="271">
                  <a:moveTo>
                    <a:pt x="172" y="55"/>
                  </a:moveTo>
                  <a:cubicBezTo>
                    <a:pt x="180" y="43"/>
                    <a:pt x="189" y="32"/>
                    <a:pt x="201" y="24"/>
                  </a:cubicBezTo>
                  <a:cubicBezTo>
                    <a:pt x="225" y="6"/>
                    <a:pt x="252" y="0"/>
                    <a:pt x="282" y="3"/>
                  </a:cubicBezTo>
                  <a:cubicBezTo>
                    <a:pt x="312" y="7"/>
                    <a:pt x="338" y="21"/>
                    <a:pt x="357" y="45"/>
                  </a:cubicBezTo>
                  <a:cubicBezTo>
                    <a:pt x="371" y="62"/>
                    <a:pt x="378" y="81"/>
                    <a:pt x="381" y="102"/>
                  </a:cubicBezTo>
                  <a:cubicBezTo>
                    <a:pt x="381" y="106"/>
                    <a:pt x="382" y="107"/>
                    <a:pt x="386" y="109"/>
                  </a:cubicBezTo>
                  <a:cubicBezTo>
                    <a:pt x="421" y="122"/>
                    <a:pt x="443" y="156"/>
                    <a:pt x="440" y="195"/>
                  </a:cubicBezTo>
                  <a:cubicBezTo>
                    <a:pt x="437" y="231"/>
                    <a:pt x="409" y="262"/>
                    <a:pt x="373" y="269"/>
                  </a:cubicBezTo>
                  <a:cubicBezTo>
                    <a:pt x="366" y="271"/>
                    <a:pt x="360" y="271"/>
                    <a:pt x="353" y="271"/>
                  </a:cubicBezTo>
                  <a:cubicBezTo>
                    <a:pt x="267" y="271"/>
                    <a:pt x="181" y="271"/>
                    <a:pt x="95" y="271"/>
                  </a:cubicBezTo>
                  <a:cubicBezTo>
                    <a:pt x="52" y="271"/>
                    <a:pt x="18" y="242"/>
                    <a:pt x="10" y="204"/>
                  </a:cubicBezTo>
                  <a:cubicBezTo>
                    <a:pt x="0" y="158"/>
                    <a:pt x="31" y="113"/>
                    <a:pt x="78" y="104"/>
                  </a:cubicBezTo>
                  <a:cubicBezTo>
                    <a:pt x="81" y="104"/>
                    <a:pt x="82" y="103"/>
                    <a:pt x="83" y="100"/>
                  </a:cubicBezTo>
                  <a:cubicBezTo>
                    <a:pt x="88" y="58"/>
                    <a:pt x="133" y="36"/>
                    <a:pt x="169" y="54"/>
                  </a:cubicBezTo>
                  <a:cubicBezTo>
                    <a:pt x="170" y="55"/>
                    <a:pt x="170" y="55"/>
                    <a:pt x="172" y="55"/>
                  </a:cubicBezTo>
                  <a:close/>
                  <a:moveTo>
                    <a:pt x="189" y="207"/>
                  </a:moveTo>
                  <a:cubicBezTo>
                    <a:pt x="206" y="223"/>
                    <a:pt x="231" y="229"/>
                    <a:pt x="254" y="222"/>
                  </a:cubicBezTo>
                  <a:cubicBezTo>
                    <a:pt x="285" y="212"/>
                    <a:pt x="302" y="189"/>
                    <a:pt x="305" y="156"/>
                  </a:cubicBezTo>
                  <a:cubicBezTo>
                    <a:pt x="311" y="156"/>
                    <a:pt x="316" y="156"/>
                    <a:pt x="322" y="156"/>
                  </a:cubicBezTo>
                  <a:cubicBezTo>
                    <a:pt x="312" y="145"/>
                    <a:pt x="302" y="135"/>
                    <a:pt x="292" y="126"/>
                  </a:cubicBezTo>
                  <a:cubicBezTo>
                    <a:pt x="282" y="136"/>
                    <a:pt x="272" y="145"/>
                    <a:pt x="261" y="156"/>
                  </a:cubicBezTo>
                  <a:cubicBezTo>
                    <a:pt x="268" y="156"/>
                    <a:pt x="274" y="156"/>
                    <a:pt x="280" y="156"/>
                  </a:cubicBezTo>
                  <a:cubicBezTo>
                    <a:pt x="280" y="171"/>
                    <a:pt x="271" y="186"/>
                    <a:pt x="259" y="193"/>
                  </a:cubicBezTo>
                  <a:cubicBezTo>
                    <a:pt x="241" y="205"/>
                    <a:pt x="223" y="203"/>
                    <a:pt x="206" y="191"/>
                  </a:cubicBezTo>
                  <a:cubicBezTo>
                    <a:pt x="200" y="197"/>
                    <a:pt x="194" y="202"/>
                    <a:pt x="189" y="207"/>
                  </a:cubicBezTo>
                  <a:close/>
                  <a:moveTo>
                    <a:pt x="149" y="156"/>
                  </a:moveTo>
                  <a:cubicBezTo>
                    <a:pt x="159" y="167"/>
                    <a:pt x="168" y="177"/>
                    <a:pt x="178" y="186"/>
                  </a:cubicBezTo>
                  <a:cubicBezTo>
                    <a:pt x="188" y="177"/>
                    <a:pt x="197" y="167"/>
                    <a:pt x="208" y="156"/>
                  </a:cubicBezTo>
                  <a:cubicBezTo>
                    <a:pt x="202" y="156"/>
                    <a:pt x="196" y="156"/>
                    <a:pt x="190" y="156"/>
                  </a:cubicBezTo>
                  <a:cubicBezTo>
                    <a:pt x="190" y="140"/>
                    <a:pt x="197" y="128"/>
                    <a:pt x="210" y="120"/>
                  </a:cubicBezTo>
                  <a:cubicBezTo>
                    <a:pt x="228" y="108"/>
                    <a:pt x="247" y="110"/>
                    <a:pt x="263" y="121"/>
                  </a:cubicBezTo>
                  <a:cubicBezTo>
                    <a:pt x="270" y="116"/>
                    <a:pt x="275" y="110"/>
                    <a:pt x="281" y="105"/>
                  </a:cubicBezTo>
                  <a:cubicBezTo>
                    <a:pt x="263" y="89"/>
                    <a:pt x="239" y="83"/>
                    <a:pt x="216" y="91"/>
                  </a:cubicBezTo>
                  <a:cubicBezTo>
                    <a:pt x="184" y="101"/>
                    <a:pt x="168" y="124"/>
                    <a:pt x="165" y="156"/>
                  </a:cubicBezTo>
                  <a:cubicBezTo>
                    <a:pt x="159" y="156"/>
                    <a:pt x="154" y="156"/>
                    <a:pt x="149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39" name="Freeform 1342"/>
            <p:cNvSpPr>
              <a:spLocks/>
            </p:cNvSpPr>
            <p:nvPr/>
          </p:nvSpPr>
          <p:spPr bwMode="auto">
            <a:xfrm>
              <a:off x="7208761" y="1221356"/>
              <a:ext cx="210855" cy="164797"/>
            </a:xfrm>
            <a:custGeom>
              <a:avLst/>
              <a:gdLst>
                <a:gd name="T0" fmla="*/ 0 w 133"/>
                <a:gd name="T1" fmla="*/ 81 h 103"/>
                <a:gd name="T2" fmla="*/ 17 w 133"/>
                <a:gd name="T3" fmla="*/ 65 h 103"/>
                <a:gd name="T4" fmla="*/ 70 w 133"/>
                <a:gd name="T5" fmla="*/ 67 h 103"/>
                <a:gd name="T6" fmla="*/ 91 w 133"/>
                <a:gd name="T7" fmla="*/ 30 h 103"/>
                <a:gd name="T8" fmla="*/ 72 w 133"/>
                <a:gd name="T9" fmla="*/ 30 h 103"/>
                <a:gd name="T10" fmla="*/ 103 w 133"/>
                <a:gd name="T11" fmla="*/ 0 h 103"/>
                <a:gd name="T12" fmla="*/ 133 w 133"/>
                <a:gd name="T13" fmla="*/ 30 h 103"/>
                <a:gd name="T14" fmla="*/ 116 w 133"/>
                <a:gd name="T15" fmla="*/ 30 h 103"/>
                <a:gd name="T16" fmla="*/ 65 w 133"/>
                <a:gd name="T17" fmla="*/ 96 h 103"/>
                <a:gd name="T18" fmla="*/ 0 w 133"/>
                <a:gd name="T19" fmla="*/ 8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03">
                  <a:moveTo>
                    <a:pt x="0" y="81"/>
                  </a:moveTo>
                  <a:cubicBezTo>
                    <a:pt x="5" y="76"/>
                    <a:pt x="11" y="71"/>
                    <a:pt x="17" y="65"/>
                  </a:cubicBezTo>
                  <a:cubicBezTo>
                    <a:pt x="34" y="77"/>
                    <a:pt x="52" y="79"/>
                    <a:pt x="70" y="67"/>
                  </a:cubicBezTo>
                  <a:cubicBezTo>
                    <a:pt x="82" y="60"/>
                    <a:pt x="91" y="45"/>
                    <a:pt x="91" y="30"/>
                  </a:cubicBezTo>
                  <a:cubicBezTo>
                    <a:pt x="85" y="30"/>
                    <a:pt x="79" y="30"/>
                    <a:pt x="72" y="30"/>
                  </a:cubicBezTo>
                  <a:cubicBezTo>
                    <a:pt x="83" y="19"/>
                    <a:pt x="93" y="10"/>
                    <a:pt x="103" y="0"/>
                  </a:cubicBezTo>
                  <a:cubicBezTo>
                    <a:pt x="113" y="9"/>
                    <a:pt x="123" y="19"/>
                    <a:pt x="133" y="30"/>
                  </a:cubicBezTo>
                  <a:cubicBezTo>
                    <a:pt x="127" y="30"/>
                    <a:pt x="122" y="30"/>
                    <a:pt x="116" y="30"/>
                  </a:cubicBezTo>
                  <a:cubicBezTo>
                    <a:pt x="113" y="63"/>
                    <a:pt x="96" y="86"/>
                    <a:pt x="65" y="96"/>
                  </a:cubicBezTo>
                  <a:cubicBezTo>
                    <a:pt x="42" y="103"/>
                    <a:pt x="17" y="97"/>
                    <a:pt x="0" y="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40" name="Freeform 1343"/>
            <p:cNvSpPr>
              <a:spLocks/>
            </p:cNvSpPr>
            <p:nvPr/>
          </p:nvSpPr>
          <p:spPr bwMode="auto">
            <a:xfrm>
              <a:off x="7144677" y="1153376"/>
              <a:ext cx="210855" cy="164797"/>
            </a:xfrm>
            <a:custGeom>
              <a:avLst/>
              <a:gdLst>
                <a:gd name="T0" fmla="*/ 0 w 132"/>
                <a:gd name="T1" fmla="*/ 73 h 103"/>
                <a:gd name="T2" fmla="*/ 16 w 132"/>
                <a:gd name="T3" fmla="*/ 73 h 103"/>
                <a:gd name="T4" fmla="*/ 67 w 132"/>
                <a:gd name="T5" fmla="*/ 8 h 103"/>
                <a:gd name="T6" fmla="*/ 132 w 132"/>
                <a:gd name="T7" fmla="*/ 22 h 103"/>
                <a:gd name="T8" fmla="*/ 114 w 132"/>
                <a:gd name="T9" fmla="*/ 38 h 103"/>
                <a:gd name="T10" fmla="*/ 61 w 132"/>
                <a:gd name="T11" fmla="*/ 37 h 103"/>
                <a:gd name="T12" fmla="*/ 41 w 132"/>
                <a:gd name="T13" fmla="*/ 73 h 103"/>
                <a:gd name="T14" fmla="*/ 59 w 132"/>
                <a:gd name="T15" fmla="*/ 73 h 103"/>
                <a:gd name="T16" fmla="*/ 29 w 132"/>
                <a:gd name="T17" fmla="*/ 103 h 103"/>
                <a:gd name="T18" fmla="*/ 0 w 132"/>
                <a:gd name="T19" fmla="*/ 7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03">
                  <a:moveTo>
                    <a:pt x="0" y="73"/>
                  </a:moveTo>
                  <a:cubicBezTo>
                    <a:pt x="5" y="73"/>
                    <a:pt x="10" y="73"/>
                    <a:pt x="16" y="73"/>
                  </a:cubicBezTo>
                  <a:cubicBezTo>
                    <a:pt x="19" y="41"/>
                    <a:pt x="35" y="18"/>
                    <a:pt x="67" y="8"/>
                  </a:cubicBezTo>
                  <a:cubicBezTo>
                    <a:pt x="90" y="0"/>
                    <a:pt x="114" y="6"/>
                    <a:pt x="132" y="22"/>
                  </a:cubicBezTo>
                  <a:cubicBezTo>
                    <a:pt x="126" y="27"/>
                    <a:pt x="121" y="33"/>
                    <a:pt x="114" y="38"/>
                  </a:cubicBezTo>
                  <a:cubicBezTo>
                    <a:pt x="98" y="27"/>
                    <a:pt x="79" y="25"/>
                    <a:pt x="61" y="37"/>
                  </a:cubicBezTo>
                  <a:cubicBezTo>
                    <a:pt x="48" y="45"/>
                    <a:pt x="41" y="57"/>
                    <a:pt x="41" y="73"/>
                  </a:cubicBezTo>
                  <a:cubicBezTo>
                    <a:pt x="47" y="73"/>
                    <a:pt x="53" y="73"/>
                    <a:pt x="59" y="73"/>
                  </a:cubicBezTo>
                  <a:cubicBezTo>
                    <a:pt x="48" y="84"/>
                    <a:pt x="39" y="94"/>
                    <a:pt x="29" y="103"/>
                  </a:cubicBezTo>
                  <a:cubicBezTo>
                    <a:pt x="19" y="94"/>
                    <a:pt x="10" y="84"/>
                    <a:pt x="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cxnSp>
        <p:nvCxnSpPr>
          <p:cNvPr id="141" name="Прямая со стрелкой 140"/>
          <p:cNvCxnSpPr/>
          <p:nvPr/>
        </p:nvCxnSpPr>
        <p:spPr>
          <a:xfrm flipV="1">
            <a:off x="6096894" y="3618736"/>
            <a:ext cx="0" cy="3154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>
            <a:off x="6050626" y="3518987"/>
            <a:ext cx="92574" cy="84995"/>
          </a:xfrm>
          <a:prstGeom prst="line">
            <a:avLst/>
          </a:prstGeom>
          <a:ln>
            <a:solidFill>
              <a:srgbClr val="D41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 rot="6240000">
            <a:off x="6042245" y="3525465"/>
            <a:ext cx="109263" cy="72014"/>
          </a:xfrm>
          <a:prstGeom prst="line">
            <a:avLst/>
          </a:prstGeom>
          <a:ln>
            <a:solidFill>
              <a:srgbClr val="D41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Gruppieren 297"/>
          <p:cNvGrpSpPr>
            <a:grpSpLocks/>
          </p:cNvGrpSpPr>
          <p:nvPr/>
        </p:nvGrpSpPr>
        <p:grpSpPr bwMode="auto">
          <a:xfrm>
            <a:off x="7647493" y="3814560"/>
            <a:ext cx="1450521" cy="895772"/>
            <a:chOff x="6906948" y="1021538"/>
            <a:chExt cx="704918" cy="430534"/>
          </a:xfrm>
          <a:solidFill>
            <a:schemeClr val="bg1">
              <a:lumMod val="75000"/>
            </a:schemeClr>
          </a:solidFill>
        </p:grpSpPr>
        <p:sp>
          <p:nvSpPr>
            <p:cNvPr id="145" name="Freeform 1341"/>
            <p:cNvSpPr>
              <a:spLocks noEditPoints="1"/>
            </p:cNvSpPr>
            <p:nvPr/>
          </p:nvSpPr>
          <p:spPr bwMode="auto">
            <a:xfrm>
              <a:off x="6906948" y="1021538"/>
              <a:ext cx="704918" cy="430534"/>
            </a:xfrm>
            <a:custGeom>
              <a:avLst/>
              <a:gdLst>
                <a:gd name="T0" fmla="*/ 172 w 443"/>
                <a:gd name="T1" fmla="*/ 55 h 271"/>
                <a:gd name="T2" fmla="*/ 201 w 443"/>
                <a:gd name="T3" fmla="*/ 24 h 271"/>
                <a:gd name="T4" fmla="*/ 282 w 443"/>
                <a:gd name="T5" fmla="*/ 3 h 271"/>
                <a:gd name="T6" fmla="*/ 357 w 443"/>
                <a:gd name="T7" fmla="*/ 45 h 271"/>
                <a:gd name="T8" fmla="*/ 381 w 443"/>
                <a:gd name="T9" fmla="*/ 102 h 271"/>
                <a:gd name="T10" fmla="*/ 386 w 443"/>
                <a:gd name="T11" fmla="*/ 109 h 271"/>
                <a:gd name="T12" fmla="*/ 440 w 443"/>
                <a:gd name="T13" fmla="*/ 195 h 271"/>
                <a:gd name="T14" fmla="*/ 373 w 443"/>
                <a:gd name="T15" fmla="*/ 269 h 271"/>
                <a:gd name="T16" fmla="*/ 353 w 443"/>
                <a:gd name="T17" fmla="*/ 271 h 271"/>
                <a:gd name="T18" fmla="*/ 95 w 443"/>
                <a:gd name="T19" fmla="*/ 271 h 271"/>
                <a:gd name="T20" fmla="*/ 10 w 443"/>
                <a:gd name="T21" fmla="*/ 204 h 271"/>
                <a:gd name="T22" fmla="*/ 78 w 443"/>
                <a:gd name="T23" fmla="*/ 104 h 271"/>
                <a:gd name="T24" fmla="*/ 83 w 443"/>
                <a:gd name="T25" fmla="*/ 100 h 271"/>
                <a:gd name="T26" fmla="*/ 169 w 443"/>
                <a:gd name="T27" fmla="*/ 54 h 271"/>
                <a:gd name="T28" fmla="*/ 172 w 443"/>
                <a:gd name="T29" fmla="*/ 55 h 271"/>
                <a:gd name="T30" fmla="*/ 189 w 443"/>
                <a:gd name="T31" fmla="*/ 207 h 271"/>
                <a:gd name="T32" fmla="*/ 254 w 443"/>
                <a:gd name="T33" fmla="*/ 222 h 271"/>
                <a:gd name="T34" fmla="*/ 305 w 443"/>
                <a:gd name="T35" fmla="*/ 156 h 271"/>
                <a:gd name="T36" fmla="*/ 322 w 443"/>
                <a:gd name="T37" fmla="*/ 156 h 271"/>
                <a:gd name="T38" fmla="*/ 292 w 443"/>
                <a:gd name="T39" fmla="*/ 126 h 271"/>
                <a:gd name="T40" fmla="*/ 261 w 443"/>
                <a:gd name="T41" fmla="*/ 156 h 271"/>
                <a:gd name="T42" fmla="*/ 280 w 443"/>
                <a:gd name="T43" fmla="*/ 156 h 271"/>
                <a:gd name="T44" fmla="*/ 259 w 443"/>
                <a:gd name="T45" fmla="*/ 193 h 271"/>
                <a:gd name="T46" fmla="*/ 206 w 443"/>
                <a:gd name="T47" fmla="*/ 191 h 271"/>
                <a:gd name="T48" fmla="*/ 189 w 443"/>
                <a:gd name="T49" fmla="*/ 207 h 271"/>
                <a:gd name="T50" fmla="*/ 149 w 443"/>
                <a:gd name="T51" fmla="*/ 156 h 271"/>
                <a:gd name="T52" fmla="*/ 178 w 443"/>
                <a:gd name="T53" fmla="*/ 186 h 271"/>
                <a:gd name="T54" fmla="*/ 208 w 443"/>
                <a:gd name="T55" fmla="*/ 156 h 271"/>
                <a:gd name="T56" fmla="*/ 190 w 443"/>
                <a:gd name="T57" fmla="*/ 156 h 271"/>
                <a:gd name="T58" fmla="*/ 210 w 443"/>
                <a:gd name="T59" fmla="*/ 120 h 271"/>
                <a:gd name="T60" fmla="*/ 263 w 443"/>
                <a:gd name="T61" fmla="*/ 121 h 271"/>
                <a:gd name="T62" fmla="*/ 281 w 443"/>
                <a:gd name="T63" fmla="*/ 105 h 271"/>
                <a:gd name="T64" fmla="*/ 216 w 443"/>
                <a:gd name="T65" fmla="*/ 91 h 271"/>
                <a:gd name="T66" fmla="*/ 165 w 443"/>
                <a:gd name="T67" fmla="*/ 156 h 271"/>
                <a:gd name="T68" fmla="*/ 149 w 443"/>
                <a:gd name="T69" fmla="*/ 15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3" h="271">
                  <a:moveTo>
                    <a:pt x="172" y="55"/>
                  </a:moveTo>
                  <a:cubicBezTo>
                    <a:pt x="180" y="43"/>
                    <a:pt x="189" y="32"/>
                    <a:pt x="201" y="24"/>
                  </a:cubicBezTo>
                  <a:cubicBezTo>
                    <a:pt x="225" y="6"/>
                    <a:pt x="252" y="0"/>
                    <a:pt x="282" y="3"/>
                  </a:cubicBezTo>
                  <a:cubicBezTo>
                    <a:pt x="312" y="7"/>
                    <a:pt x="338" y="21"/>
                    <a:pt x="357" y="45"/>
                  </a:cubicBezTo>
                  <a:cubicBezTo>
                    <a:pt x="371" y="62"/>
                    <a:pt x="378" y="81"/>
                    <a:pt x="381" y="102"/>
                  </a:cubicBezTo>
                  <a:cubicBezTo>
                    <a:pt x="381" y="106"/>
                    <a:pt x="382" y="107"/>
                    <a:pt x="386" y="109"/>
                  </a:cubicBezTo>
                  <a:cubicBezTo>
                    <a:pt x="421" y="122"/>
                    <a:pt x="443" y="156"/>
                    <a:pt x="440" y="195"/>
                  </a:cubicBezTo>
                  <a:cubicBezTo>
                    <a:pt x="437" y="231"/>
                    <a:pt x="409" y="262"/>
                    <a:pt x="373" y="269"/>
                  </a:cubicBezTo>
                  <a:cubicBezTo>
                    <a:pt x="366" y="271"/>
                    <a:pt x="360" y="271"/>
                    <a:pt x="353" y="271"/>
                  </a:cubicBezTo>
                  <a:cubicBezTo>
                    <a:pt x="267" y="271"/>
                    <a:pt x="181" y="271"/>
                    <a:pt x="95" y="271"/>
                  </a:cubicBezTo>
                  <a:cubicBezTo>
                    <a:pt x="52" y="271"/>
                    <a:pt x="18" y="242"/>
                    <a:pt x="10" y="204"/>
                  </a:cubicBezTo>
                  <a:cubicBezTo>
                    <a:pt x="0" y="158"/>
                    <a:pt x="31" y="113"/>
                    <a:pt x="78" y="104"/>
                  </a:cubicBezTo>
                  <a:cubicBezTo>
                    <a:pt x="81" y="104"/>
                    <a:pt x="82" y="103"/>
                    <a:pt x="83" y="100"/>
                  </a:cubicBezTo>
                  <a:cubicBezTo>
                    <a:pt x="88" y="58"/>
                    <a:pt x="133" y="36"/>
                    <a:pt x="169" y="54"/>
                  </a:cubicBezTo>
                  <a:cubicBezTo>
                    <a:pt x="170" y="55"/>
                    <a:pt x="170" y="55"/>
                    <a:pt x="172" y="55"/>
                  </a:cubicBezTo>
                  <a:close/>
                  <a:moveTo>
                    <a:pt x="189" y="207"/>
                  </a:moveTo>
                  <a:cubicBezTo>
                    <a:pt x="206" y="223"/>
                    <a:pt x="231" y="229"/>
                    <a:pt x="254" y="222"/>
                  </a:cubicBezTo>
                  <a:cubicBezTo>
                    <a:pt x="285" y="212"/>
                    <a:pt x="302" y="189"/>
                    <a:pt x="305" y="156"/>
                  </a:cubicBezTo>
                  <a:cubicBezTo>
                    <a:pt x="311" y="156"/>
                    <a:pt x="316" y="156"/>
                    <a:pt x="322" y="156"/>
                  </a:cubicBezTo>
                  <a:cubicBezTo>
                    <a:pt x="312" y="145"/>
                    <a:pt x="302" y="135"/>
                    <a:pt x="292" y="126"/>
                  </a:cubicBezTo>
                  <a:cubicBezTo>
                    <a:pt x="282" y="136"/>
                    <a:pt x="272" y="145"/>
                    <a:pt x="261" y="156"/>
                  </a:cubicBezTo>
                  <a:cubicBezTo>
                    <a:pt x="268" y="156"/>
                    <a:pt x="274" y="156"/>
                    <a:pt x="280" y="156"/>
                  </a:cubicBezTo>
                  <a:cubicBezTo>
                    <a:pt x="280" y="171"/>
                    <a:pt x="271" y="186"/>
                    <a:pt x="259" y="193"/>
                  </a:cubicBezTo>
                  <a:cubicBezTo>
                    <a:pt x="241" y="205"/>
                    <a:pt x="223" y="203"/>
                    <a:pt x="206" y="191"/>
                  </a:cubicBezTo>
                  <a:cubicBezTo>
                    <a:pt x="200" y="197"/>
                    <a:pt x="194" y="202"/>
                    <a:pt x="189" y="207"/>
                  </a:cubicBezTo>
                  <a:close/>
                  <a:moveTo>
                    <a:pt x="149" y="156"/>
                  </a:moveTo>
                  <a:cubicBezTo>
                    <a:pt x="159" y="167"/>
                    <a:pt x="168" y="177"/>
                    <a:pt x="178" y="186"/>
                  </a:cubicBezTo>
                  <a:cubicBezTo>
                    <a:pt x="188" y="177"/>
                    <a:pt x="197" y="167"/>
                    <a:pt x="208" y="156"/>
                  </a:cubicBezTo>
                  <a:cubicBezTo>
                    <a:pt x="202" y="156"/>
                    <a:pt x="196" y="156"/>
                    <a:pt x="190" y="156"/>
                  </a:cubicBezTo>
                  <a:cubicBezTo>
                    <a:pt x="190" y="140"/>
                    <a:pt x="197" y="128"/>
                    <a:pt x="210" y="120"/>
                  </a:cubicBezTo>
                  <a:cubicBezTo>
                    <a:pt x="228" y="108"/>
                    <a:pt x="247" y="110"/>
                    <a:pt x="263" y="121"/>
                  </a:cubicBezTo>
                  <a:cubicBezTo>
                    <a:pt x="270" y="116"/>
                    <a:pt x="275" y="110"/>
                    <a:pt x="281" y="105"/>
                  </a:cubicBezTo>
                  <a:cubicBezTo>
                    <a:pt x="263" y="89"/>
                    <a:pt x="239" y="83"/>
                    <a:pt x="216" y="91"/>
                  </a:cubicBezTo>
                  <a:cubicBezTo>
                    <a:pt x="184" y="101"/>
                    <a:pt x="168" y="124"/>
                    <a:pt x="165" y="156"/>
                  </a:cubicBezTo>
                  <a:cubicBezTo>
                    <a:pt x="159" y="156"/>
                    <a:pt x="154" y="156"/>
                    <a:pt x="149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46" name="Freeform 1342"/>
            <p:cNvSpPr>
              <a:spLocks/>
            </p:cNvSpPr>
            <p:nvPr/>
          </p:nvSpPr>
          <p:spPr bwMode="auto">
            <a:xfrm>
              <a:off x="7208761" y="1221356"/>
              <a:ext cx="210855" cy="164797"/>
            </a:xfrm>
            <a:custGeom>
              <a:avLst/>
              <a:gdLst>
                <a:gd name="T0" fmla="*/ 0 w 133"/>
                <a:gd name="T1" fmla="*/ 81 h 103"/>
                <a:gd name="T2" fmla="*/ 17 w 133"/>
                <a:gd name="T3" fmla="*/ 65 h 103"/>
                <a:gd name="T4" fmla="*/ 70 w 133"/>
                <a:gd name="T5" fmla="*/ 67 h 103"/>
                <a:gd name="T6" fmla="*/ 91 w 133"/>
                <a:gd name="T7" fmla="*/ 30 h 103"/>
                <a:gd name="T8" fmla="*/ 72 w 133"/>
                <a:gd name="T9" fmla="*/ 30 h 103"/>
                <a:gd name="T10" fmla="*/ 103 w 133"/>
                <a:gd name="T11" fmla="*/ 0 h 103"/>
                <a:gd name="T12" fmla="*/ 133 w 133"/>
                <a:gd name="T13" fmla="*/ 30 h 103"/>
                <a:gd name="T14" fmla="*/ 116 w 133"/>
                <a:gd name="T15" fmla="*/ 30 h 103"/>
                <a:gd name="T16" fmla="*/ 65 w 133"/>
                <a:gd name="T17" fmla="*/ 96 h 103"/>
                <a:gd name="T18" fmla="*/ 0 w 133"/>
                <a:gd name="T19" fmla="*/ 8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03">
                  <a:moveTo>
                    <a:pt x="0" y="81"/>
                  </a:moveTo>
                  <a:cubicBezTo>
                    <a:pt x="5" y="76"/>
                    <a:pt x="11" y="71"/>
                    <a:pt x="17" y="65"/>
                  </a:cubicBezTo>
                  <a:cubicBezTo>
                    <a:pt x="34" y="77"/>
                    <a:pt x="52" y="79"/>
                    <a:pt x="70" y="67"/>
                  </a:cubicBezTo>
                  <a:cubicBezTo>
                    <a:pt x="82" y="60"/>
                    <a:pt x="91" y="45"/>
                    <a:pt x="91" y="30"/>
                  </a:cubicBezTo>
                  <a:cubicBezTo>
                    <a:pt x="85" y="30"/>
                    <a:pt x="79" y="30"/>
                    <a:pt x="72" y="30"/>
                  </a:cubicBezTo>
                  <a:cubicBezTo>
                    <a:pt x="83" y="19"/>
                    <a:pt x="93" y="10"/>
                    <a:pt x="103" y="0"/>
                  </a:cubicBezTo>
                  <a:cubicBezTo>
                    <a:pt x="113" y="9"/>
                    <a:pt x="123" y="19"/>
                    <a:pt x="133" y="30"/>
                  </a:cubicBezTo>
                  <a:cubicBezTo>
                    <a:pt x="127" y="30"/>
                    <a:pt x="122" y="30"/>
                    <a:pt x="116" y="30"/>
                  </a:cubicBezTo>
                  <a:cubicBezTo>
                    <a:pt x="113" y="63"/>
                    <a:pt x="96" y="86"/>
                    <a:pt x="65" y="96"/>
                  </a:cubicBezTo>
                  <a:cubicBezTo>
                    <a:pt x="42" y="103"/>
                    <a:pt x="17" y="97"/>
                    <a:pt x="0" y="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47" name="Freeform 1343"/>
            <p:cNvSpPr>
              <a:spLocks/>
            </p:cNvSpPr>
            <p:nvPr/>
          </p:nvSpPr>
          <p:spPr bwMode="auto">
            <a:xfrm>
              <a:off x="7144677" y="1153376"/>
              <a:ext cx="210855" cy="164797"/>
            </a:xfrm>
            <a:custGeom>
              <a:avLst/>
              <a:gdLst>
                <a:gd name="T0" fmla="*/ 0 w 132"/>
                <a:gd name="T1" fmla="*/ 73 h 103"/>
                <a:gd name="T2" fmla="*/ 16 w 132"/>
                <a:gd name="T3" fmla="*/ 73 h 103"/>
                <a:gd name="T4" fmla="*/ 67 w 132"/>
                <a:gd name="T5" fmla="*/ 8 h 103"/>
                <a:gd name="T6" fmla="*/ 132 w 132"/>
                <a:gd name="T7" fmla="*/ 22 h 103"/>
                <a:gd name="T8" fmla="*/ 114 w 132"/>
                <a:gd name="T9" fmla="*/ 38 h 103"/>
                <a:gd name="T10" fmla="*/ 61 w 132"/>
                <a:gd name="T11" fmla="*/ 37 h 103"/>
                <a:gd name="T12" fmla="*/ 41 w 132"/>
                <a:gd name="T13" fmla="*/ 73 h 103"/>
                <a:gd name="T14" fmla="*/ 59 w 132"/>
                <a:gd name="T15" fmla="*/ 73 h 103"/>
                <a:gd name="T16" fmla="*/ 29 w 132"/>
                <a:gd name="T17" fmla="*/ 103 h 103"/>
                <a:gd name="T18" fmla="*/ 0 w 132"/>
                <a:gd name="T19" fmla="*/ 7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03">
                  <a:moveTo>
                    <a:pt x="0" y="73"/>
                  </a:moveTo>
                  <a:cubicBezTo>
                    <a:pt x="5" y="73"/>
                    <a:pt x="10" y="73"/>
                    <a:pt x="16" y="73"/>
                  </a:cubicBezTo>
                  <a:cubicBezTo>
                    <a:pt x="19" y="41"/>
                    <a:pt x="35" y="18"/>
                    <a:pt x="67" y="8"/>
                  </a:cubicBezTo>
                  <a:cubicBezTo>
                    <a:pt x="90" y="0"/>
                    <a:pt x="114" y="6"/>
                    <a:pt x="132" y="22"/>
                  </a:cubicBezTo>
                  <a:cubicBezTo>
                    <a:pt x="126" y="27"/>
                    <a:pt x="121" y="33"/>
                    <a:pt x="114" y="38"/>
                  </a:cubicBezTo>
                  <a:cubicBezTo>
                    <a:pt x="98" y="27"/>
                    <a:pt x="79" y="25"/>
                    <a:pt x="61" y="37"/>
                  </a:cubicBezTo>
                  <a:cubicBezTo>
                    <a:pt x="48" y="45"/>
                    <a:pt x="41" y="57"/>
                    <a:pt x="41" y="73"/>
                  </a:cubicBezTo>
                  <a:cubicBezTo>
                    <a:pt x="47" y="73"/>
                    <a:pt x="53" y="73"/>
                    <a:pt x="59" y="73"/>
                  </a:cubicBezTo>
                  <a:cubicBezTo>
                    <a:pt x="48" y="84"/>
                    <a:pt x="39" y="94"/>
                    <a:pt x="29" y="103"/>
                  </a:cubicBezTo>
                  <a:cubicBezTo>
                    <a:pt x="19" y="94"/>
                    <a:pt x="10" y="84"/>
                    <a:pt x="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3799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alphaModFix amt="60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3000" y="0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62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0"/>
                        <a:ext cx="119063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1" y="76885"/>
            <a:ext cx="8820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ПРЕДОСТАВЛЕНИЕ В АРЕНДУ КАНАЛОВ СВЯЗИ</a:t>
            </a:r>
          </a:p>
        </p:txBody>
      </p:sp>
      <p:sp>
        <p:nvSpPr>
          <p:cNvPr id="21" name="Номер слайда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843118" y="4760849"/>
            <a:ext cx="2133600" cy="273844"/>
          </a:xfrm>
        </p:spPr>
        <p:txBody>
          <a:bodyPr/>
          <a:lstStyle/>
          <a:p>
            <a:fld id="{E3E092D5-CC94-43A4-B610-8D7A57CC179E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74" name="Rechteck 19"/>
          <p:cNvSpPr/>
          <p:nvPr/>
        </p:nvSpPr>
        <p:spPr bwMode="gray">
          <a:xfrm>
            <a:off x="540001" y="1085346"/>
            <a:ext cx="8109852" cy="883190"/>
          </a:xfrm>
          <a:prstGeom prst="rect">
            <a:avLst/>
          </a:prstGeom>
          <a:solidFill>
            <a:srgbClr val="E20A16"/>
          </a:solidFill>
          <a:ln w="12700">
            <a:noFill/>
            <a:round/>
            <a:headEnd/>
            <a:tailEnd/>
          </a:ln>
          <a:effectLst>
            <a:outerShdw blurRad="190500" dist="38100" dir="2700000" sx="101000" sy="101000" algn="tl" rotWithShape="0">
              <a:prstClr val="black">
                <a:alpha val="27000"/>
              </a:prstClr>
            </a:outerShdw>
          </a:effectLst>
        </p:spPr>
        <p:txBody>
          <a:bodyPr rot="0" spcFirstLastPara="0" vertOverflow="overflow" horzOverflow="overflow" vert="horz" wrap="square" lIns="3132000" tIns="144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801688">
              <a:defRPr/>
            </a:pPr>
            <a:endParaRPr lang="ru-RU" sz="800" dirty="0" smtClean="0">
              <a:solidFill>
                <a:schemeClr val="bg1"/>
              </a:solidFill>
            </a:endParaRPr>
          </a:p>
          <a:p>
            <a:pPr defTabSz="801688">
              <a:defRPr/>
            </a:pPr>
            <a:r>
              <a:rPr lang="ru-RU" sz="1200" dirty="0" smtClean="0">
                <a:solidFill>
                  <a:schemeClr val="bg1"/>
                </a:solidFill>
              </a:rPr>
              <a:t>Гибкая </a:t>
            </a:r>
            <a:r>
              <a:rPr lang="ru-RU" sz="1200" dirty="0">
                <a:solidFill>
                  <a:schemeClr val="bg1"/>
                </a:solidFill>
              </a:rPr>
              <a:t>ценовая политика и индивидуальный подход к клиенту</a:t>
            </a:r>
          </a:p>
          <a:p>
            <a:pPr defTabSz="801688">
              <a:defRPr/>
            </a:pPr>
            <a:r>
              <a:rPr lang="ru-RU" sz="1200" dirty="0">
                <a:solidFill>
                  <a:schemeClr val="bg1"/>
                </a:solidFill>
              </a:rPr>
              <a:t>Затраты клиента всегда оптимальны</a:t>
            </a: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79" name="Rechteck 24"/>
          <p:cNvSpPr/>
          <p:nvPr/>
        </p:nvSpPr>
        <p:spPr bwMode="gray">
          <a:xfrm>
            <a:off x="540391" y="2220018"/>
            <a:ext cx="8109575" cy="856557"/>
          </a:xfrm>
          <a:prstGeom prst="rect">
            <a:avLst/>
          </a:prstGeom>
          <a:solidFill>
            <a:srgbClr val="0032B5"/>
          </a:solidFill>
          <a:ln w="12700">
            <a:noFill/>
            <a:round/>
            <a:headEnd/>
            <a:tailEnd/>
          </a:ln>
          <a:effectLst>
            <a:outerShdw blurRad="190500" dist="38100" dir="2700000" sx="101000" sy="101000" algn="tl" rotWithShape="0">
              <a:prstClr val="black">
                <a:alpha val="27000"/>
              </a:prstClr>
            </a:outerShdw>
          </a:effectLst>
        </p:spPr>
        <p:txBody>
          <a:bodyPr rot="0" spcFirstLastPara="0" vertOverflow="overflow" horzOverflow="overflow" vert="horz" wrap="square" lIns="3132000" tIns="144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Благодаря полному контролю над своей сетью и наличием стыков практически со всеми российскими операторами, РАСКОМ имеет возможность организовать каналы в кратчайшие сроки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4" name="Rechteck 29"/>
          <p:cNvSpPr/>
          <p:nvPr/>
        </p:nvSpPr>
        <p:spPr bwMode="gray">
          <a:xfrm>
            <a:off x="540391" y="3313446"/>
            <a:ext cx="8109850" cy="839453"/>
          </a:xfrm>
          <a:prstGeom prst="rect">
            <a:avLst/>
          </a:prstGeom>
          <a:solidFill>
            <a:srgbClr val="E20A16"/>
          </a:solidFill>
          <a:ln w="12700">
            <a:noFill/>
            <a:round/>
            <a:headEnd/>
            <a:tailEnd/>
          </a:ln>
          <a:effectLst>
            <a:outerShdw blurRad="190500" dist="38100" dir="2700000" sx="101000" sy="101000" algn="tl" rotWithShape="0">
              <a:prstClr val="black">
                <a:alpha val="27000"/>
              </a:prstClr>
            </a:outerShdw>
          </a:effectLst>
        </p:spPr>
        <p:txBody>
          <a:bodyPr rot="0" spcFirstLastPara="0" vertOverflow="overflow" horzOverflow="overflow" vert="horz" wrap="square" lIns="3132000" tIns="144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801688">
              <a:defRPr/>
            </a:pPr>
            <a:endParaRPr lang="ru-RU" sz="1200" dirty="0" smtClean="0">
              <a:solidFill>
                <a:schemeClr val="bg1"/>
              </a:solidFill>
            </a:endParaRPr>
          </a:p>
          <a:p>
            <a:pPr defTabSz="801688">
              <a:defRPr/>
            </a:pPr>
            <a:r>
              <a:rPr lang="ru-RU" sz="1200" dirty="0" smtClean="0">
                <a:solidFill>
                  <a:schemeClr val="bg1"/>
                </a:solidFill>
              </a:rPr>
              <a:t>От </a:t>
            </a:r>
            <a:r>
              <a:rPr lang="ru-RU" sz="1200" dirty="0">
                <a:solidFill>
                  <a:schemeClr val="bg1"/>
                </a:solidFill>
              </a:rPr>
              <a:t>2 Мбит/с до </a:t>
            </a:r>
            <a:r>
              <a:rPr lang="en-US" sz="1200" dirty="0">
                <a:solidFill>
                  <a:schemeClr val="bg1"/>
                </a:solidFill>
              </a:rPr>
              <a:t>N</a:t>
            </a:r>
            <a:r>
              <a:rPr lang="ru-RU" sz="1200" dirty="0">
                <a:solidFill>
                  <a:schemeClr val="bg1"/>
                </a:solidFill>
              </a:rPr>
              <a:t>х100 Гбит/с </a:t>
            </a: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93" name="Gruppieren 38"/>
          <p:cNvGrpSpPr>
            <a:grpSpLocks noChangeAspect="1"/>
          </p:cNvGrpSpPr>
          <p:nvPr/>
        </p:nvGrpSpPr>
        <p:grpSpPr bwMode="gray">
          <a:xfrm>
            <a:off x="2807376" y="991613"/>
            <a:ext cx="916918" cy="3513712"/>
            <a:chOff x="1790700" y="0"/>
            <a:chExt cx="1476673" cy="7238999"/>
          </a:xfrm>
        </p:grpSpPr>
        <p:sp>
          <p:nvSpPr>
            <p:cNvPr id="94" name="Ellipse 39"/>
            <p:cNvSpPr/>
            <p:nvPr/>
          </p:nvSpPr>
          <p:spPr bwMode="gray">
            <a:xfrm rot="16200000">
              <a:off x="-70143" y="3901483"/>
              <a:ext cx="6375400" cy="299632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51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Ellipse 40"/>
            <p:cNvSpPr/>
            <p:nvPr/>
          </p:nvSpPr>
          <p:spPr bwMode="gray">
            <a:xfrm rot="16200000">
              <a:off x="-1247184" y="3901483"/>
              <a:ext cx="6375399" cy="299632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51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5"/>
            <p:cNvSpPr>
              <a:spLocks noChangeArrowheads="1"/>
            </p:cNvSpPr>
            <p:nvPr/>
          </p:nvSpPr>
          <p:spPr bwMode="gray">
            <a:xfrm>
              <a:off x="1917701" y="0"/>
              <a:ext cx="1206500" cy="685800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23975" y="1314942"/>
            <a:ext cx="1151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СТОИМОСТЬ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457325" y="2438892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СРОКИ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295400" y="3419967"/>
            <a:ext cx="1346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ПРОПУСКТНАЯ </a:t>
            </a:r>
          </a:p>
          <a:p>
            <a:r>
              <a:rPr lang="ru-RU" sz="1400" dirty="0">
                <a:solidFill>
                  <a:schemeClr val="bg1"/>
                </a:solidFill>
              </a:rPr>
              <a:t>СПОСОБНОСТЬ</a:t>
            </a:r>
          </a:p>
        </p:txBody>
      </p:sp>
      <p:sp>
        <p:nvSpPr>
          <p:cNvPr id="16" name="Oval 13"/>
          <p:cNvSpPr>
            <a:spLocks noChangeAspect="1" noChangeArrowheads="1"/>
          </p:cNvSpPr>
          <p:nvPr/>
        </p:nvSpPr>
        <p:spPr bwMode="gray">
          <a:xfrm>
            <a:off x="3145906" y="1315471"/>
            <a:ext cx="267234" cy="267234"/>
          </a:xfrm>
          <a:prstGeom prst="ellipse">
            <a:avLst/>
          </a:prstGeom>
          <a:solidFill>
            <a:srgbClr val="F8F8F8"/>
          </a:solidFill>
          <a:ln w="158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904" descr="© INSCALE GmbH, 21.06.2010"/>
          <p:cNvSpPr>
            <a:spLocks noChangeAspect="1"/>
          </p:cNvSpPr>
          <p:nvPr/>
        </p:nvSpPr>
        <p:spPr bwMode="gray">
          <a:xfrm>
            <a:off x="3201632" y="1363912"/>
            <a:ext cx="173779" cy="163029"/>
          </a:xfrm>
          <a:custGeom>
            <a:avLst/>
            <a:gdLst>
              <a:gd name="T0" fmla="*/ 143 w 147"/>
              <a:gd name="T1" fmla="*/ 0 h 139"/>
              <a:gd name="T2" fmla="*/ 147 w 147"/>
              <a:gd name="T3" fmla="*/ 5 h 139"/>
              <a:gd name="T4" fmla="*/ 97 w 147"/>
              <a:gd name="T5" fmla="*/ 58 h 139"/>
              <a:gd name="T6" fmla="*/ 54 w 147"/>
              <a:gd name="T7" fmla="*/ 124 h 139"/>
              <a:gd name="T8" fmla="*/ 46 w 147"/>
              <a:gd name="T9" fmla="*/ 129 h 139"/>
              <a:gd name="T10" fmla="*/ 33 w 147"/>
              <a:gd name="T11" fmla="*/ 139 h 139"/>
              <a:gd name="T12" fmla="*/ 27 w 147"/>
              <a:gd name="T13" fmla="*/ 123 h 139"/>
              <a:gd name="T14" fmla="*/ 24 w 147"/>
              <a:gd name="T15" fmla="*/ 116 h 139"/>
              <a:gd name="T16" fmla="*/ 12 w 147"/>
              <a:gd name="T17" fmla="*/ 94 h 139"/>
              <a:gd name="T18" fmla="*/ 0 w 147"/>
              <a:gd name="T19" fmla="*/ 85 h 139"/>
              <a:gd name="T20" fmla="*/ 21 w 147"/>
              <a:gd name="T21" fmla="*/ 73 h 139"/>
              <a:gd name="T22" fmla="*/ 39 w 147"/>
              <a:gd name="T23" fmla="*/ 95 h 139"/>
              <a:gd name="T24" fmla="*/ 43 w 147"/>
              <a:gd name="T25" fmla="*/ 102 h 139"/>
              <a:gd name="T26" fmla="*/ 89 w 147"/>
              <a:gd name="T27" fmla="*/ 44 h 139"/>
              <a:gd name="T28" fmla="*/ 143 w 147"/>
              <a:gd name="T2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7" h="139">
                <a:moveTo>
                  <a:pt x="143" y="0"/>
                </a:moveTo>
                <a:cubicBezTo>
                  <a:pt x="147" y="5"/>
                  <a:pt x="147" y="5"/>
                  <a:pt x="147" y="5"/>
                </a:cubicBezTo>
                <a:cubicBezTo>
                  <a:pt x="132" y="16"/>
                  <a:pt x="115" y="34"/>
                  <a:pt x="97" y="58"/>
                </a:cubicBezTo>
                <a:cubicBezTo>
                  <a:pt x="78" y="81"/>
                  <a:pt x="64" y="103"/>
                  <a:pt x="54" y="124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0" y="134"/>
                  <a:pt x="36" y="137"/>
                  <a:pt x="33" y="139"/>
                </a:cubicBezTo>
                <a:cubicBezTo>
                  <a:pt x="32" y="136"/>
                  <a:pt x="30" y="131"/>
                  <a:pt x="27" y="123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0" y="106"/>
                  <a:pt x="16" y="99"/>
                  <a:pt x="12" y="94"/>
                </a:cubicBezTo>
                <a:cubicBezTo>
                  <a:pt x="9" y="89"/>
                  <a:pt x="5" y="86"/>
                  <a:pt x="0" y="85"/>
                </a:cubicBezTo>
                <a:cubicBezTo>
                  <a:pt x="8" y="77"/>
                  <a:pt x="15" y="73"/>
                  <a:pt x="21" y="73"/>
                </a:cubicBezTo>
                <a:cubicBezTo>
                  <a:pt x="27" y="73"/>
                  <a:pt x="33" y="80"/>
                  <a:pt x="39" y="95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54" y="82"/>
                  <a:pt x="70" y="63"/>
                  <a:pt x="89" y="44"/>
                </a:cubicBezTo>
                <a:cubicBezTo>
                  <a:pt x="107" y="25"/>
                  <a:pt x="126" y="10"/>
                  <a:pt x="1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8" name="Oval 13"/>
          <p:cNvSpPr>
            <a:spLocks noChangeAspect="1" noChangeArrowheads="1"/>
          </p:cNvSpPr>
          <p:nvPr/>
        </p:nvSpPr>
        <p:spPr bwMode="gray">
          <a:xfrm>
            <a:off x="3153841" y="2406064"/>
            <a:ext cx="267234" cy="267234"/>
          </a:xfrm>
          <a:prstGeom prst="ellipse">
            <a:avLst/>
          </a:prstGeom>
          <a:solidFill>
            <a:srgbClr val="F8F8F8"/>
          </a:solidFill>
          <a:ln w="158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904" descr="© INSCALE GmbH, 21.06.2010"/>
          <p:cNvSpPr>
            <a:spLocks noChangeAspect="1"/>
          </p:cNvSpPr>
          <p:nvPr/>
        </p:nvSpPr>
        <p:spPr bwMode="gray">
          <a:xfrm>
            <a:off x="3209567" y="2454505"/>
            <a:ext cx="173779" cy="163029"/>
          </a:xfrm>
          <a:custGeom>
            <a:avLst/>
            <a:gdLst>
              <a:gd name="T0" fmla="*/ 143 w 147"/>
              <a:gd name="T1" fmla="*/ 0 h 139"/>
              <a:gd name="T2" fmla="*/ 147 w 147"/>
              <a:gd name="T3" fmla="*/ 5 h 139"/>
              <a:gd name="T4" fmla="*/ 97 w 147"/>
              <a:gd name="T5" fmla="*/ 58 h 139"/>
              <a:gd name="T6" fmla="*/ 54 w 147"/>
              <a:gd name="T7" fmla="*/ 124 h 139"/>
              <a:gd name="T8" fmla="*/ 46 w 147"/>
              <a:gd name="T9" fmla="*/ 129 h 139"/>
              <a:gd name="T10" fmla="*/ 33 w 147"/>
              <a:gd name="T11" fmla="*/ 139 h 139"/>
              <a:gd name="T12" fmla="*/ 27 w 147"/>
              <a:gd name="T13" fmla="*/ 123 h 139"/>
              <a:gd name="T14" fmla="*/ 24 w 147"/>
              <a:gd name="T15" fmla="*/ 116 h 139"/>
              <a:gd name="T16" fmla="*/ 12 w 147"/>
              <a:gd name="T17" fmla="*/ 94 h 139"/>
              <a:gd name="T18" fmla="*/ 0 w 147"/>
              <a:gd name="T19" fmla="*/ 85 h 139"/>
              <a:gd name="T20" fmla="*/ 21 w 147"/>
              <a:gd name="T21" fmla="*/ 73 h 139"/>
              <a:gd name="T22" fmla="*/ 39 w 147"/>
              <a:gd name="T23" fmla="*/ 95 h 139"/>
              <a:gd name="T24" fmla="*/ 43 w 147"/>
              <a:gd name="T25" fmla="*/ 102 h 139"/>
              <a:gd name="T26" fmla="*/ 89 w 147"/>
              <a:gd name="T27" fmla="*/ 44 h 139"/>
              <a:gd name="T28" fmla="*/ 143 w 147"/>
              <a:gd name="T2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7" h="139">
                <a:moveTo>
                  <a:pt x="143" y="0"/>
                </a:moveTo>
                <a:cubicBezTo>
                  <a:pt x="147" y="5"/>
                  <a:pt x="147" y="5"/>
                  <a:pt x="147" y="5"/>
                </a:cubicBezTo>
                <a:cubicBezTo>
                  <a:pt x="132" y="16"/>
                  <a:pt x="115" y="34"/>
                  <a:pt x="97" y="58"/>
                </a:cubicBezTo>
                <a:cubicBezTo>
                  <a:pt x="78" y="81"/>
                  <a:pt x="64" y="103"/>
                  <a:pt x="54" y="124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0" y="134"/>
                  <a:pt x="36" y="137"/>
                  <a:pt x="33" y="139"/>
                </a:cubicBezTo>
                <a:cubicBezTo>
                  <a:pt x="32" y="136"/>
                  <a:pt x="30" y="131"/>
                  <a:pt x="27" y="123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0" y="106"/>
                  <a:pt x="16" y="99"/>
                  <a:pt x="12" y="94"/>
                </a:cubicBezTo>
                <a:cubicBezTo>
                  <a:pt x="9" y="89"/>
                  <a:pt x="5" y="86"/>
                  <a:pt x="0" y="85"/>
                </a:cubicBezTo>
                <a:cubicBezTo>
                  <a:pt x="8" y="77"/>
                  <a:pt x="15" y="73"/>
                  <a:pt x="21" y="73"/>
                </a:cubicBezTo>
                <a:cubicBezTo>
                  <a:pt x="27" y="73"/>
                  <a:pt x="33" y="80"/>
                  <a:pt x="39" y="95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54" y="82"/>
                  <a:pt x="70" y="63"/>
                  <a:pt x="89" y="44"/>
                </a:cubicBezTo>
                <a:cubicBezTo>
                  <a:pt x="107" y="25"/>
                  <a:pt x="126" y="10"/>
                  <a:pt x="1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20" name="Oval 13"/>
          <p:cNvSpPr>
            <a:spLocks noChangeAspect="1" noChangeArrowheads="1"/>
          </p:cNvSpPr>
          <p:nvPr/>
        </p:nvSpPr>
        <p:spPr bwMode="gray">
          <a:xfrm>
            <a:off x="3153532" y="3509238"/>
            <a:ext cx="267234" cy="267234"/>
          </a:xfrm>
          <a:prstGeom prst="ellipse">
            <a:avLst/>
          </a:prstGeom>
          <a:solidFill>
            <a:srgbClr val="F8F8F8"/>
          </a:solidFill>
          <a:ln w="158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904" descr="© INSCALE GmbH, 21.06.2010"/>
          <p:cNvSpPr>
            <a:spLocks noChangeAspect="1"/>
          </p:cNvSpPr>
          <p:nvPr/>
        </p:nvSpPr>
        <p:spPr bwMode="gray">
          <a:xfrm>
            <a:off x="3209258" y="3557679"/>
            <a:ext cx="173779" cy="163029"/>
          </a:xfrm>
          <a:custGeom>
            <a:avLst/>
            <a:gdLst>
              <a:gd name="T0" fmla="*/ 143 w 147"/>
              <a:gd name="T1" fmla="*/ 0 h 139"/>
              <a:gd name="T2" fmla="*/ 147 w 147"/>
              <a:gd name="T3" fmla="*/ 5 h 139"/>
              <a:gd name="T4" fmla="*/ 97 w 147"/>
              <a:gd name="T5" fmla="*/ 58 h 139"/>
              <a:gd name="T6" fmla="*/ 54 w 147"/>
              <a:gd name="T7" fmla="*/ 124 h 139"/>
              <a:gd name="T8" fmla="*/ 46 w 147"/>
              <a:gd name="T9" fmla="*/ 129 h 139"/>
              <a:gd name="T10" fmla="*/ 33 w 147"/>
              <a:gd name="T11" fmla="*/ 139 h 139"/>
              <a:gd name="T12" fmla="*/ 27 w 147"/>
              <a:gd name="T13" fmla="*/ 123 h 139"/>
              <a:gd name="T14" fmla="*/ 24 w 147"/>
              <a:gd name="T15" fmla="*/ 116 h 139"/>
              <a:gd name="T16" fmla="*/ 12 w 147"/>
              <a:gd name="T17" fmla="*/ 94 h 139"/>
              <a:gd name="T18" fmla="*/ 0 w 147"/>
              <a:gd name="T19" fmla="*/ 85 h 139"/>
              <a:gd name="T20" fmla="*/ 21 w 147"/>
              <a:gd name="T21" fmla="*/ 73 h 139"/>
              <a:gd name="T22" fmla="*/ 39 w 147"/>
              <a:gd name="T23" fmla="*/ 95 h 139"/>
              <a:gd name="T24" fmla="*/ 43 w 147"/>
              <a:gd name="T25" fmla="*/ 102 h 139"/>
              <a:gd name="T26" fmla="*/ 89 w 147"/>
              <a:gd name="T27" fmla="*/ 44 h 139"/>
              <a:gd name="T28" fmla="*/ 143 w 147"/>
              <a:gd name="T2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7" h="139">
                <a:moveTo>
                  <a:pt x="143" y="0"/>
                </a:moveTo>
                <a:cubicBezTo>
                  <a:pt x="147" y="5"/>
                  <a:pt x="147" y="5"/>
                  <a:pt x="147" y="5"/>
                </a:cubicBezTo>
                <a:cubicBezTo>
                  <a:pt x="132" y="16"/>
                  <a:pt x="115" y="34"/>
                  <a:pt x="97" y="58"/>
                </a:cubicBezTo>
                <a:cubicBezTo>
                  <a:pt x="78" y="81"/>
                  <a:pt x="64" y="103"/>
                  <a:pt x="54" y="124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0" y="134"/>
                  <a:pt x="36" y="137"/>
                  <a:pt x="33" y="139"/>
                </a:cubicBezTo>
                <a:cubicBezTo>
                  <a:pt x="32" y="136"/>
                  <a:pt x="30" y="131"/>
                  <a:pt x="27" y="123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0" y="106"/>
                  <a:pt x="16" y="99"/>
                  <a:pt x="12" y="94"/>
                </a:cubicBezTo>
                <a:cubicBezTo>
                  <a:pt x="9" y="89"/>
                  <a:pt x="5" y="86"/>
                  <a:pt x="0" y="85"/>
                </a:cubicBezTo>
                <a:cubicBezTo>
                  <a:pt x="8" y="77"/>
                  <a:pt x="15" y="73"/>
                  <a:pt x="21" y="73"/>
                </a:cubicBezTo>
                <a:cubicBezTo>
                  <a:pt x="27" y="73"/>
                  <a:pt x="33" y="80"/>
                  <a:pt x="39" y="95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54" y="82"/>
                  <a:pt x="70" y="63"/>
                  <a:pt x="89" y="44"/>
                </a:cubicBezTo>
                <a:cubicBezTo>
                  <a:pt x="107" y="25"/>
                  <a:pt x="126" y="10"/>
                  <a:pt x="1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78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>
            <a:alphaModFix amt="60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3000" y="0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00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3000" y="0"/>
                        <a:ext cx="119063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1" y="76885"/>
            <a:ext cx="8820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КАНАЛЫ С МИНИМАЛЬНОЙ ЗАДЕРЖКОЙ</a:t>
            </a:r>
          </a:p>
        </p:txBody>
      </p:sp>
      <p:sp>
        <p:nvSpPr>
          <p:cNvPr id="21" name="Номер слайда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843118" y="4760849"/>
            <a:ext cx="2133600" cy="273844"/>
          </a:xfrm>
        </p:spPr>
        <p:txBody>
          <a:bodyPr/>
          <a:lstStyle/>
          <a:p>
            <a:fld id="{E3E092D5-CC94-43A4-B610-8D7A57CC179E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729049"/>
            <a:ext cx="9144000" cy="575875"/>
          </a:xfrm>
          <a:prstGeom prst="rect">
            <a:avLst/>
          </a:prstGeom>
          <a:solidFill>
            <a:srgbClr val="0032B5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" name="Textplatzhalter 5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238931" y="820544"/>
            <a:ext cx="8828869" cy="642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20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</a:rPr>
              <a:t>Канал связи с минимальной задержкой - это услуга по передаче данных клиента по выделенному каналу связи с минимизированным показателем задержки передачи трафика</a:t>
            </a:r>
          </a:p>
        </p:txBody>
      </p:sp>
      <p:pic>
        <p:nvPicPr>
          <p:cNvPr id="23" name="Picture 2" descr="C:\Users\michael.w\Desktop\schatten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40" r="8844"/>
          <a:stretch/>
        </p:blipFill>
        <p:spPr bwMode="gray">
          <a:xfrm>
            <a:off x="246486" y="1376786"/>
            <a:ext cx="8648608" cy="11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michael.w\Desktop\schatten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40" r="8844"/>
          <a:stretch/>
        </p:blipFill>
        <p:spPr bwMode="gray">
          <a:xfrm rot="10800000">
            <a:off x="2709611" y="588110"/>
            <a:ext cx="4710364" cy="6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uppieren 19"/>
          <p:cNvGrpSpPr/>
          <p:nvPr/>
        </p:nvGrpSpPr>
        <p:grpSpPr bwMode="gray">
          <a:xfrm>
            <a:off x="1005451" y="1592732"/>
            <a:ext cx="2802765" cy="3453958"/>
            <a:chOff x="868496" y="1678457"/>
            <a:chExt cx="1880735" cy="2817182"/>
          </a:xfrm>
        </p:grpSpPr>
        <p:grpSp>
          <p:nvGrpSpPr>
            <p:cNvPr id="26" name="Gruppieren 41"/>
            <p:cNvGrpSpPr/>
            <p:nvPr/>
          </p:nvGrpSpPr>
          <p:grpSpPr bwMode="gray">
            <a:xfrm>
              <a:off x="967188" y="3070657"/>
              <a:ext cx="1545942" cy="1424982"/>
              <a:chOff x="4056407" y="2286453"/>
              <a:chExt cx="1151685" cy="1061561"/>
            </a:xfrm>
          </p:grpSpPr>
          <p:sp>
            <p:nvSpPr>
              <p:cNvPr id="28" name="Freeform 10"/>
              <p:cNvSpPr>
                <a:spLocks/>
              </p:cNvSpPr>
              <p:nvPr/>
            </p:nvSpPr>
            <p:spPr bwMode="gray">
              <a:xfrm>
                <a:off x="4056407" y="2365083"/>
                <a:ext cx="1151685" cy="982931"/>
              </a:xfrm>
              <a:custGeom>
                <a:avLst/>
                <a:gdLst>
                  <a:gd name="T0" fmla="*/ 4628 w 5147"/>
                  <a:gd name="T1" fmla="*/ 0 h 4158"/>
                  <a:gd name="T2" fmla="*/ 4950 w 5147"/>
                  <a:gd name="T3" fmla="*/ 578 h 4158"/>
                  <a:gd name="T4" fmla="*/ 2932 w 5147"/>
                  <a:gd name="T5" fmla="*/ 3840 h 4158"/>
                  <a:gd name="T6" fmla="*/ 2215 w 5147"/>
                  <a:gd name="T7" fmla="*/ 3840 h 4158"/>
                  <a:gd name="T8" fmla="*/ 197 w 5147"/>
                  <a:gd name="T9" fmla="*/ 578 h 4158"/>
                  <a:gd name="T10" fmla="*/ 519 w 5147"/>
                  <a:gd name="T11" fmla="*/ 0 h 4158"/>
                  <a:gd name="T12" fmla="*/ 4628 w 5147"/>
                  <a:gd name="T13" fmla="*/ 0 h 4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47" h="4158">
                    <a:moveTo>
                      <a:pt x="4628" y="0"/>
                    </a:moveTo>
                    <a:cubicBezTo>
                      <a:pt x="5002" y="0"/>
                      <a:pt x="5147" y="260"/>
                      <a:pt x="4950" y="578"/>
                    </a:cubicBezTo>
                    <a:cubicBezTo>
                      <a:pt x="2932" y="3840"/>
                      <a:pt x="2932" y="3840"/>
                      <a:pt x="2932" y="3840"/>
                    </a:cubicBezTo>
                    <a:cubicBezTo>
                      <a:pt x="2735" y="4158"/>
                      <a:pt x="2412" y="4158"/>
                      <a:pt x="2215" y="3840"/>
                    </a:cubicBezTo>
                    <a:cubicBezTo>
                      <a:pt x="197" y="578"/>
                      <a:pt x="197" y="578"/>
                      <a:pt x="197" y="578"/>
                    </a:cubicBezTo>
                    <a:cubicBezTo>
                      <a:pt x="0" y="260"/>
                      <a:pt x="145" y="0"/>
                      <a:pt x="519" y="0"/>
                    </a:cubicBezTo>
                    <a:lnTo>
                      <a:pt x="4628" y="0"/>
                    </a:lnTo>
                    <a:close/>
                  </a:path>
                </a:pathLst>
              </a:custGeom>
              <a:solidFill>
                <a:srgbClr val="0032B5"/>
              </a:solidFill>
              <a:ln w="31750">
                <a:solidFill>
                  <a:srgbClr val="646464">
                    <a:alpha val="4000"/>
                  </a:srgbClr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Textfeld 44"/>
              <p:cNvSpPr txBox="1"/>
              <p:nvPr/>
            </p:nvSpPr>
            <p:spPr bwMode="gray">
              <a:xfrm>
                <a:off x="4468795" y="2286453"/>
                <a:ext cx="409848" cy="894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200" dirty="0">
                    <a:solidFill>
                      <a:srgbClr val="FFFFFF"/>
                    </a:solidFill>
                    <a:latin typeface="Bebas Neue" panose="020B0506020202020201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27" name="Text Box 11"/>
            <p:cNvSpPr txBox="1">
              <a:spLocks noChangeArrowheads="1"/>
            </p:cNvSpPr>
            <p:nvPr/>
          </p:nvSpPr>
          <p:spPr bwMode="gray">
            <a:xfrm>
              <a:off x="868496" y="1678457"/>
              <a:ext cx="1880735" cy="104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de-DE" sz="1400" dirty="0">
                  <a:solidFill>
                    <a:schemeClr val="tx1"/>
                  </a:solidFill>
                  <a:latin typeface="+mn-lt"/>
                </a:rPr>
                <a:t>Минимизация задержки достигается за счет: </a:t>
              </a:r>
            </a:p>
            <a:p>
              <a:pPr marL="171450" indent="-171450" eaLnBrk="1" hangingPunct="1">
                <a:lnSpc>
                  <a:spcPct val="90000"/>
                </a:lnSpc>
                <a:buFontTx/>
                <a:buChar char="-"/>
              </a:pPr>
              <a:r>
                <a:rPr lang="ru-RU" altLang="de-DE" sz="1400" dirty="0">
                  <a:solidFill>
                    <a:schemeClr val="tx1"/>
                  </a:solidFill>
                  <a:latin typeface="+mn-lt"/>
                </a:rPr>
                <a:t>сокращение географической длины маршрута при организации канала </a:t>
              </a:r>
            </a:p>
            <a:p>
              <a:pPr marL="171450" indent="-171450" eaLnBrk="1" hangingPunct="1">
                <a:lnSpc>
                  <a:spcPct val="90000"/>
                </a:lnSpc>
                <a:buFontTx/>
                <a:buChar char="-"/>
              </a:pPr>
              <a:r>
                <a:rPr lang="ru-RU" altLang="de-DE" sz="1400" dirty="0">
                  <a:solidFill>
                    <a:schemeClr val="tx1"/>
                  </a:solidFill>
                  <a:latin typeface="+mn-lt"/>
                </a:rPr>
                <a:t>сокращение точек переприема оптического сигнала</a:t>
              </a:r>
            </a:p>
            <a:p>
              <a:pPr marL="171450" indent="-171450" eaLnBrk="1" hangingPunct="1">
                <a:lnSpc>
                  <a:spcPct val="90000"/>
                </a:lnSpc>
                <a:buFontTx/>
                <a:buChar char="-"/>
              </a:pPr>
              <a:r>
                <a:rPr lang="ru-RU" altLang="de-DE" sz="1400" dirty="0">
                  <a:solidFill>
                    <a:schemeClr val="tx1"/>
                  </a:solidFill>
                  <a:latin typeface="+mn-lt"/>
                </a:rPr>
                <a:t>технической экспертизы РАСКОМ </a:t>
              </a:r>
              <a:endParaRPr lang="en-US" altLang="de-DE" sz="14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32" name="Text Box 11"/>
          <p:cNvSpPr txBox="1">
            <a:spLocks noChangeArrowheads="1"/>
          </p:cNvSpPr>
          <p:nvPr/>
        </p:nvSpPr>
        <p:spPr bwMode="gray">
          <a:xfrm>
            <a:off x="5243885" y="3375645"/>
            <a:ext cx="2490415" cy="104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latin typeface="+mn-lt"/>
              </a:rPr>
              <a:t>Каналы на сети РАСКОМ могут быть организованы с использованием различных технологий: L3 VPN, VLAN, DWDM, SDH </a:t>
            </a:r>
          </a:p>
        </p:txBody>
      </p:sp>
      <p:sp>
        <p:nvSpPr>
          <p:cNvPr id="35" name="Freeform 10"/>
          <p:cNvSpPr>
            <a:spLocks/>
          </p:cNvSpPr>
          <p:nvPr/>
        </p:nvSpPr>
        <p:spPr bwMode="gray">
          <a:xfrm flipV="1">
            <a:off x="5243885" y="1624609"/>
            <a:ext cx="2303840" cy="1617647"/>
          </a:xfrm>
          <a:custGeom>
            <a:avLst/>
            <a:gdLst>
              <a:gd name="T0" fmla="*/ 4628 w 5147"/>
              <a:gd name="T1" fmla="*/ 0 h 4158"/>
              <a:gd name="T2" fmla="*/ 4950 w 5147"/>
              <a:gd name="T3" fmla="*/ 578 h 4158"/>
              <a:gd name="T4" fmla="*/ 2932 w 5147"/>
              <a:gd name="T5" fmla="*/ 3840 h 4158"/>
              <a:gd name="T6" fmla="*/ 2215 w 5147"/>
              <a:gd name="T7" fmla="*/ 3840 h 4158"/>
              <a:gd name="T8" fmla="*/ 197 w 5147"/>
              <a:gd name="T9" fmla="*/ 578 h 4158"/>
              <a:gd name="T10" fmla="*/ 519 w 5147"/>
              <a:gd name="T11" fmla="*/ 0 h 4158"/>
              <a:gd name="T12" fmla="*/ 4628 w 5147"/>
              <a:gd name="T13" fmla="*/ 0 h 4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47" h="4158">
                <a:moveTo>
                  <a:pt x="4628" y="0"/>
                </a:moveTo>
                <a:cubicBezTo>
                  <a:pt x="5002" y="0"/>
                  <a:pt x="5147" y="260"/>
                  <a:pt x="4950" y="578"/>
                </a:cubicBezTo>
                <a:cubicBezTo>
                  <a:pt x="2932" y="3840"/>
                  <a:pt x="2932" y="3840"/>
                  <a:pt x="2932" y="3840"/>
                </a:cubicBezTo>
                <a:cubicBezTo>
                  <a:pt x="2735" y="4158"/>
                  <a:pt x="2412" y="4158"/>
                  <a:pt x="2215" y="3840"/>
                </a:cubicBezTo>
                <a:cubicBezTo>
                  <a:pt x="197" y="578"/>
                  <a:pt x="197" y="578"/>
                  <a:pt x="197" y="578"/>
                </a:cubicBezTo>
                <a:cubicBezTo>
                  <a:pt x="0" y="260"/>
                  <a:pt x="145" y="0"/>
                  <a:pt x="519" y="0"/>
                </a:cubicBezTo>
                <a:lnTo>
                  <a:pt x="4628" y="0"/>
                </a:lnTo>
                <a:close/>
              </a:path>
            </a:pathLst>
          </a:custGeom>
          <a:solidFill>
            <a:srgbClr val="E20A16"/>
          </a:solidFill>
          <a:ln w="31750">
            <a:solidFill>
              <a:srgbClr val="646464">
                <a:alpha val="4000"/>
              </a:srgb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6" name="Textfeld 44"/>
          <p:cNvSpPr txBox="1"/>
          <p:nvPr/>
        </p:nvSpPr>
        <p:spPr bwMode="gray">
          <a:xfrm>
            <a:off x="6063696" y="1870801"/>
            <a:ext cx="5501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>
                <a:solidFill>
                  <a:srgbClr val="FFFFFF"/>
                </a:solidFill>
                <a:latin typeface="Bebas Neue" panose="020B0506020202020201" pitchFamily="34" charset="0"/>
                <a:cs typeface="Arial" panose="020B0604020202020204" pitchFamily="34" charset="0"/>
              </a:rPr>
              <a:t>2</a:t>
            </a:r>
            <a:endParaRPr lang="en-US" sz="7200" dirty="0">
              <a:solidFill>
                <a:srgbClr val="FFFFFF"/>
              </a:solidFill>
              <a:latin typeface="Bebas Neue" panose="020B0506020202020201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281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alphaModFix amt="60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" y="3935897"/>
            <a:ext cx="1654203" cy="270345"/>
          </a:xfrm>
          <a:prstGeom prst="rect">
            <a:avLst/>
          </a:prstGeom>
          <a:solidFill>
            <a:srgbClr val="0032B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3000" y="0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87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0"/>
                        <a:ext cx="119063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echteck 131"/>
          <p:cNvSpPr/>
          <p:nvPr/>
        </p:nvSpPr>
        <p:spPr bwMode="gray">
          <a:xfrm>
            <a:off x="6843118" y="-1891386"/>
            <a:ext cx="70521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457200">
              <a:defRPr/>
            </a:pPr>
            <a:r>
              <a:rPr lang="ru-RU" sz="800" dirty="0">
                <a:solidFill>
                  <a:prstClr val="black"/>
                </a:solidFill>
              </a:rPr>
              <a:t>Работа с </a:t>
            </a:r>
            <a:r>
              <a:rPr lang="ru-RU" sz="800" dirty="0" err="1">
                <a:solidFill>
                  <a:prstClr val="black"/>
                </a:solidFill>
              </a:rPr>
              <a:t>Датацентрами</a:t>
            </a:r>
            <a:r>
              <a:rPr lang="ru-RU" sz="800" dirty="0">
                <a:solidFill>
                  <a:prstClr val="black"/>
                </a:solidFill>
              </a:rPr>
              <a:t> (совместный маркетинг, партнерская программа)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1" y="76885"/>
            <a:ext cx="8791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RTD </a:t>
            </a:r>
            <a:r>
              <a:rPr lang="ru-RU" sz="2400" dirty="0">
                <a:solidFill>
                  <a:prstClr val="black"/>
                </a:solidFill>
              </a:rPr>
              <a:t>для </a:t>
            </a:r>
            <a:r>
              <a:rPr lang="en-US" sz="2400" dirty="0">
                <a:solidFill>
                  <a:prstClr val="black"/>
                </a:solidFill>
              </a:rPr>
              <a:t>DWDM </a:t>
            </a:r>
            <a:r>
              <a:rPr lang="ru-RU" sz="2400" dirty="0">
                <a:solidFill>
                  <a:prstClr val="black"/>
                </a:solidFill>
              </a:rPr>
              <a:t>КАНАЛОВ СВЯЗИ МИНИМАЛЬНОЙ ДЛИНЫ</a:t>
            </a:r>
            <a:endParaRPr lang="en-US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1" name="Номер слайда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843118" y="4760849"/>
            <a:ext cx="2133600" cy="273844"/>
          </a:xfrm>
        </p:spPr>
        <p:txBody>
          <a:bodyPr/>
          <a:lstStyle/>
          <a:p>
            <a:fld id="{E3E092D5-CC94-43A4-B610-8D7A57CC17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071352"/>
              </p:ext>
            </p:extLst>
          </p:nvPr>
        </p:nvGraphicFramePr>
        <p:xfrm>
          <a:off x="266701" y="1082039"/>
          <a:ext cx="3476624" cy="2168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1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83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847726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8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ТОЧКА 2</a:t>
                      </a:r>
                      <a:endParaRPr lang="en-US" sz="800" b="1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lnSpc>
                          <a:spcPct val="80000"/>
                        </a:lnSpc>
                      </a:pPr>
                      <a:endParaRPr lang="ru-RU" sz="800" b="1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700" b="1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700" b="1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700" b="1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700" b="1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800" b="1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ТОЧКА  1</a:t>
                      </a:r>
                      <a:endParaRPr lang="en-US" sz="800" b="1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lnSpc>
                          <a:spcPct val="80000"/>
                        </a:lnSpc>
                      </a:pPr>
                      <a:endParaRPr lang="en-US" sz="800" b="1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371" marR="51371" marT="34243" marB="34243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ХЕЛЬСИНКИ, </a:t>
                      </a:r>
                      <a:r>
                        <a:rPr lang="en-US" sz="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RADIOKATU,5</a:t>
                      </a:r>
                    </a:p>
                  </a:txBody>
                  <a:tcPr marL="68486" marR="68486" marT="34243" marB="34243" vert="vert270" anchor="ctr"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A1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СТОКГОЛЬМ,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SK1</a:t>
                      </a:r>
                    </a:p>
                  </a:txBody>
                  <a:tcPr marL="68486" marR="68486" marT="34243" marB="34243" vert="vert270" anchor="ctr"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2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ФРАНКФУРТ, </a:t>
                      </a:r>
                      <a:r>
                        <a:rPr lang="en-US" sz="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FR5</a:t>
                      </a:r>
                    </a:p>
                  </a:txBody>
                  <a:tcPr marL="68486" marR="68486" marT="34243" marB="34243" vert="vert270" anchor="ctr"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A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ЛОНДОН,</a:t>
                      </a:r>
                      <a:r>
                        <a:rPr lang="en-US" sz="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LD4</a:t>
                      </a:r>
                      <a:r>
                        <a:rPr lang="ru-RU" sz="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86" marR="68486" marT="34243" marB="34243" vert="vert270" anchor="ctr"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A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7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МОСКВА, КОМСОМОЛЬСКАЯ ПЛ.</a:t>
                      </a:r>
                      <a:endParaRPr lang="en-US" sz="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86" marR="68486" marT="34243" marB="34243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0A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11,38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16,</a:t>
                      </a:r>
                      <a:r>
                        <a:rPr lang="en-US" sz="800" b="0" i="0" u="none" strike="noStrike" dirty="0">
                          <a:effectLst/>
                          <a:latin typeface="+mn-lt"/>
                        </a:rPr>
                        <a:t>86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31,</a:t>
                      </a:r>
                      <a:r>
                        <a:rPr lang="en-US" sz="800" b="0" i="0" u="none" strike="noStrike" dirty="0">
                          <a:effectLst/>
                          <a:latin typeface="+mn-lt"/>
                        </a:rPr>
                        <a:t>1</a:t>
                      </a:r>
                      <a:r>
                        <a:rPr lang="ru-RU" sz="800" b="0" i="0" u="none" strike="noStrike">
                          <a:effectLst/>
                          <a:latin typeface="+mn-lt"/>
                        </a:rPr>
                        <a:t>4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34,75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45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ХЕЛЬСИНКИ, </a:t>
                      </a:r>
                      <a:r>
                        <a:rPr lang="en-US" sz="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RADIOKAT</a:t>
                      </a:r>
                      <a:r>
                        <a:rPr lang="ru-RU" sz="800" b="0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n-US" sz="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,5</a:t>
                      </a:r>
                    </a:p>
                  </a:txBody>
                  <a:tcPr marL="68486" marR="68486" marT="34243" marB="34243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0A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-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5,3 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19,7 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29,2 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3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СТОКГОЛЬМ, </a:t>
                      </a:r>
                      <a:r>
                        <a:rPr lang="en-US" sz="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SK1</a:t>
                      </a:r>
                    </a:p>
                  </a:txBody>
                  <a:tcPr marL="68486" marR="68486" marT="34243" marB="34243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0A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5,3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-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 18,8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25,9 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3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ФРАНКФУРТ, </a:t>
                      </a:r>
                      <a:r>
                        <a:rPr lang="en-US" sz="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FR5</a:t>
                      </a:r>
                    </a:p>
                  </a:txBody>
                  <a:tcPr marL="68486" marR="68486" marT="34243" marB="34243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0A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19,7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18,8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-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+mn-lt"/>
                        </a:rPr>
                        <a:t>9,5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93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ЛОНДОН</a:t>
                      </a:r>
                      <a:r>
                        <a:rPr lang="en-US" sz="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LD4</a:t>
                      </a:r>
                    </a:p>
                  </a:txBody>
                  <a:tcPr marL="68486" marR="68486" marT="34243" marB="34243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A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0" i="0" u="none" strike="noStrike" dirty="0">
                          <a:effectLst/>
                          <a:latin typeface="+mn-lt"/>
                        </a:rPr>
                        <a:t>9,2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0" i="0" u="none" strike="noStrike" dirty="0">
                          <a:effectLst/>
                          <a:latin typeface="+mn-lt"/>
                        </a:rPr>
                        <a:t>5,9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+mn-lt"/>
                        </a:rPr>
                        <a:t>9,5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-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" y="3352800"/>
            <a:ext cx="4219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Информацию о</a:t>
            </a:r>
            <a:r>
              <a:rPr lang="en-US" sz="1200" dirty="0">
                <a:solidFill>
                  <a:prstClr val="black"/>
                </a:solidFill>
              </a:rPr>
              <a:t> RTD</a:t>
            </a:r>
            <a:r>
              <a:rPr lang="ru-RU" sz="1200" dirty="0">
                <a:solidFill>
                  <a:prstClr val="black"/>
                </a:solidFill>
              </a:rPr>
              <a:t> между другими городами </a:t>
            </a:r>
          </a:p>
          <a:p>
            <a:r>
              <a:rPr lang="ru-RU" sz="1200" dirty="0">
                <a:solidFill>
                  <a:prstClr val="black"/>
                </a:solidFill>
              </a:rPr>
              <a:t>присутствия РАСКОМ  можно узнать, воспользовавшись </a:t>
            </a:r>
          </a:p>
          <a:p>
            <a:r>
              <a:rPr lang="ru-RU" sz="1200" dirty="0">
                <a:solidFill>
                  <a:prstClr val="black"/>
                </a:solidFill>
              </a:rPr>
              <a:t>интерактивной картой РАСКОМ, которая находится по адресу</a:t>
            </a:r>
          </a:p>
          <a:p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  <a:hlinkClick r:id="rId9"/>
              </a:rPr>
              <a:t>https://rascom.ru/map/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4705350"/>
            <a:ext cx="779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solidFill>
                  <a:prstClr val="black"/>
                </a:solidFill>
              </a:rPr>
              <a:t>Примечание</a:t>
            </a:r>
            <a:r>
              <a:rPr lang="en-US" sz="1000" u="sng" dirty="0">
                <a:solidFill>
                  <a:prstClr val="black"/>
                </a:solidFill>
              </a:rPr>
              <a:t>: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ru-RU" sz="1000" dirty="0">
                <a:solidFill>
                  <a:prstClr val="black"/>
                </a:solidFill>
              </a:rPr>
              <a:t>Данные </a:t>
            </a:r>
            <a:r>
              <a:rPr lang="en-US" sz="1000" dirty="0">
                <a:solidFill>
                  <a:prstClr val="black"/>
                </a:solidFill>
              </a:rPr>
              <a:t>RTD</a:t>
            </a:r>
            <a:r>
              <a:rPr lang="ru-RU" sz="1000" dirty="0">
                <a:solidFill>
                  <a:prstClr val="black"/>
                </a:solidFill>
              </a:rPr>
              <a:t>, представленные на слайде и на интерактивной карте РАСКОМ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ru-RU" sz="1000" dirty="0">
                <a:solidFill>
                  <a:prstClr val="black"/>
                </a:solidFill>
              </a:rPr>
              <a:t>носят информационный характер и не являются </a:t>
            </a:r>
            <a:endParaRPr lang="en-US" sz="1000" dirty="0">
              <a:solidFill>
                <a:prstClr val="black"/>
              </a:solidFill>
            </a:endParaRPr>
          </a:p>
          <a:p>
            <a:r>
              <a:rPr lang="ru-RU" sz="1000" dirty="0">
                <a:solidFill>
                  <a:prstClr val="black"/>
                </a:solidFill>
              </a:rPr>
              <a:t>коммерческим предложением или офертой 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65" y="906947"/>
            <a:ext cx="3848185" cy="2503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87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alphaModFix amt="60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3000" y="0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0"/>
                        <a:ext cx="119063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echteck 131"/>
          <p:cNvSpPr/>
          <p:nvPr/>
        </p:nvSpPr>
        <p:spPr bwMode="gray">
          <a:xfrm>
            <a:off x="6843118" y="-1891386"/>
            <a:ext cx="70521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457200">
              <a:defRPr/>
            </a:pPr>
            <a:r>
              <a:rPr lang="ru-RU" sz="800" dirty="0">
                <a:solidFill>
                  <a:prstClr val="black"/>
                </a:solidFill>
              </a:rPr>
              <a:t>Работа с </a:t>
            </a:r>
            <a:r>
              <a:rPr lang="ru-RU" sz="800" dirty="0" err="1">
                <a:solidFill>
                  <a:prstClr val="black"/>
                </a:solidFill>
              </a:rPr>
              <a:t>Датацентрами</a:t>
            </a:r>
            <a:r>
              <a:rPr lang="ru-RU" sz="800" dirty="0">
                <a:solidFill>
                  <a:prstClr val="black"/>
                </a:solidFill>
              </a:rPr>
              <a:t> (совместный маркетинг, партнерская программа)</a:t>
            </a:r>
          </a:p>
        </p:txBody>
      </p:sp>
      <p:sp>
        <p:nvSpPr>
          <p:cNvPr id="2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xmlns="" id="{482BC0CF-C970-C14F-B520-046DC68D35BC}"/>
              </a:ext>
            </a:extLst>
          </p:cNvPr>
          <p:cNvSpPr/>
          <p:nvPr/>
        </p:nvSpPr>
        <p:spPr>
          <a:xfrm>
            <a:off x="4603024" y="3251344"/>
            <a:ext cx="3304631" cy="1697417"/>
          </a:xfrm>
          <a:prstGeom prst="roundRect">
            <a:avLst/>
          </a:prstGeom>
          <a:solidFill>
            <a:srgbClr val="0032B5"/>
          </a:solidFill>
          <a:ln>
            <a:solidFill>
              <a:srgbClr val="0032B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highlight>
                <a:srgbClr val="0000FF"/>
              </a:highlight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C62057E0-D7C6-634F-BE4F-1212211DDBAC}"/>
              </a:ext>
            </a:extLst>
          </p:cNvPr>
          <p:cNvSpPr/>
          <p:nvPr/>
        </p:nvSpPr>
        <p:spPr>
          <a:xfrm>
            <a:off x="1114906" y="3262879"/>
            <a:ext cx="3304631" cy="1697417"/>
          </a:xfrm>
          <a:prstGeom prst="roundRect">
            <a:avLst/>
          </a:prstGeom>
          <a:solidFill>
            <a:srgbClr val="0032B5"/>
          </a:solidFill>
          <a:ln>
            <a:solidFill>
              <a:srgbClr val="0032B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highlight>
                <a:srgbClr val="0000FF"/>
              </a:highlight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xmlns="" id="{D85E0A3A-8FB3-BA40-A3B4-B38D5FA0951D}"/>
              </a:ext>
            </a:extLst>
          </p:cNvPr>
          <p:cNvSpPr/>
          <p:nvPr/>
        </p:nvSpPr>
        <p:spPr>
          <a:xfrm>
            <a:off x="4622841" y="1196626"/>
            <a:ext cx="3304631" cy="1697417"/>
          </a:xfrm>
          <a:prstGeom prst="roundRect">
            <a:avLst/>
          </a:prstGeom>
          <a:solidFill>
            <a:srgbClr val="0032B5"/>
          </a:solidFill>
          <a:ln>
            <a:solidFill>
              <a:srgbClr val="0032B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highlight>
                <a:srgbClr val="0000FF"/>
              </a:highlight>
            </a:endParaRP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xmlns="" id="{FCC02DA8-4936-3449-9A21-5CD1B01CE468}"/>
              </a:ext>
            </a:extLst>
          </p:cNvPr>
          <p:cNvSpPr/>
          <p:nvPr/>
        </p:nvSpPr>
        <p:spPr>
          <a:xfrm>
            <a:off x="1095176" y="1205944"/>
            <a:ext cx="3304631" cy="1697417"/>
          </a:xfrm>
          <a:prstGeom prst="roundRect">
            <a:avLst/>
          </a:prstGeom>
          <a:solidFill>
            <a:srgbClr val="0032B5"/>
          </a:solidFill>
          <a:ln>
            <a:solidFill>
              <a:srgbClr val="0032B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prstClr val="white"/>
              </a:solidFill>
              <a:highlight>
                <a:srgbClr val="0000FF"/>
              </a:highligh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-1" y="76885"/>
            <a:ext cx="8791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СЕРВИСЫ САЙТА РАСКОМ </a:t>
            </a:r>
            <a:endParaRPr lang="en-US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6" name="Номер слайда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776443" y="4760849"/>
            <a:ext cx="2133600" cy="273844"/>
          </a:xfrm>
        </p:spPr>
        <p:txBody>
          <a:bodyPr/>
          <a:lstStyle/>
          <a:p>
            <a:fld id="{E3E092D5-CC94-43A4-B610-8D7A57CC17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18153" y="1244058"/>
            <a:ext cx="1933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Карта задержек сети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38" name="Oval 13"/>
          <p:cNvSpPr>
            <a:spLocks noChangeAspect="1" noChangeArrowheads="1"/>
          </p:cNvSpPr>
          <p:nvPr/>
        </p:nvSpPr>
        <p:spPr bwMode="gray">
          <a:xfrm>
            <a:off x="1236406" y="1262837"/>
            <a:ext cx="267234" cy="267234"/>
          </a:xfrm>
          <a:prstGeom prst="ellipse">
            <a:avLst/>
          </a:prstGeom>
          <a:solidFill>
            <a:srgbClr val="F8F8F8"/>
          </a:solidFill>
          <a:ln w="158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9" name="Freeform 904" descr="© INSCALE GmbH, 21.06.2010"/>
          <p:cNvSpPr>
            <a:spLocks noChangeAspect="1"/>
          </p:cNvSpPr>
          <p:nvPr/>
        </p:nvSpPr>
        <p:spPr bwMode="gray">
          <a:xfrm>
            <a:off x="1292132" y="1318153"/>
            <a:ext cx="173779" cy="163029"/>
          </a:xfrm>
          <a:custGeom>
            <a:avLst/>
            <a:gdLst>
              <a:gd name="T0" fmla="*/ 143 w 147"/>
              <a:gd name="T1" fmla="*/ 0 h 139"/>
              <a:gd name="T2" fmla="*/ 147 w 147"/>
              <a:gd name="T3" fmla="*/ 5 h 139"/>
              <a:gd name="T4" fmla="*/ 97 w 147"/>
              <a:gd name="T5" fmla="*/ 58 h 139"/>
              <a:gd name="T6" fmla="*/ 54 w 147"/>
              <a:gd name="T7" fmla="*/ 124 h 139"/>
              <a:gd name="T8" fmla="*/ 46 w 147"/>
              <a:gd name="T9" fmla="*/ 129 h 139"/>
              <a:gd name="T10" fmla="*/ 33 w 147"/>
              <a:gd name="T11" fmla="*/ 139 h 139"/>
              <a:gd name="T12" fmla="*/ 27 w 147"/>
              <a:gd name="T13" fmla="*/ 123 h 139"/>
              <a:gd name="T14" fmla="*/ 24 w 147"/>
              <a:gd name="T15" fmla="*/ 116 h 139"/>
              <a:gd name="T16" fmla="*/ 12 w 147"/>
              <a:gd name="T17" fmla="*/ 94 h 139"/>
              <a:gd name="T18" fmla="*/ 0 w 147"/>
              <a:gd name="T19" fmla="*/ 85 h 139"/>
              <a:gd name="T20" fmla="*/ 21 w 147"/>
              <a:gd name="T21" fmla="*/ 73 h 139"/>
              <a:gd name="T22" fmla="*/ 39 w 147"/>
              <a:gd name="T23" fmla="*/ 95 h 139"/>
              <a:gd name="T24" fmla="*/ 43 w 147"/>
              <a:gd name="T25" fmla="*/ 102 h 139"/>
              <a:gd name="T26" fmla="*/ 89 w 147"/>
              <a:gd name="T27" fmla="*/ 44 h 139"/>
              <a:gd name="T28" fmla="*/ 143 w 147"/>
              <a:gd name="T2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7" h="139">
                <a:moveTo>
                  <a:pt x="143" y="0"/>
                </a:moveTo>
                <a:cubicBezTo>
                  <a:pt x="147" y="5"/>
                  <a:pt x="147" y="5"/>
                  <a:pt x="147" y="5"/>
                </a:cubicBezTo>
                <a:cubicBezTo>
                  <a:pt x="132" y="16"/>
                  <a:pt x="115" y="34"/>
                  <a:pt x="97" y="58"/>
                </a:cubicBezTo>
                <a:cubicBezTo>
                  <a:pt x="78" y="81"/>
                  <a:pt x="64" y="103"/>
                  <a:pt x="54" y="124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0" y="134"/>
                  <a:pt x="36" y="137"/>
                  <a:pt x="33" y="139"/>
                </a:cubicBezTo>
                <a:cubicBezTo>
                  <a:pt x="32" y="136"/>
                  <a:pt x="30" y="131"/>
                  <a:pt x="27" y="123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0" y="106"/>
                  <a:pt x="16" y="99"/>
                  <a:pt x="12" y="94"/>
                </a:cubicBezTo>
                <a:cubicBezTo>
                  <a:pt x="9" y="89"/>
                  <a:pt x="5" y="86"/>
                  <a:pt x="0" y="85"/>
                </a:cubicBezTo>
                <a:cubicBezTo>
                  <a:pt x="8" y="77"/>
                  <a:pt x="15" y="73"/>
                  <a:pt x="21" y="73"/>
                </a:cubicBezTo>
                <a:cubicBezTo>
                  <a:pt x="27" y="73"/>
                  <a:pt x="33" y="80"/>
                  <a:pt x="39" y="95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54" y="82"/>
                  <a:pt x="70" y="63"/>
                  <a:pt x="89" y="44"/>
                </a:cubicBezTo>
                <a:cubicBezTo>
                  <a:pt x="107" y="25"/>
                  <a:pt x="126" y="10"/>
                  <a:pt x="1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15494" y="3392144"/>
            <a:ext cx="2002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Точки присутствия</a:t>
            </a:r>
            <a:r>
              <a:rPr lang="ru-RU" sz="1000" b="1" dirty="0">
                <a:solidFill>
                  <a:prstClr val="black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200" b="1" dirty="0">
                <a:solidFill>
                  <a:prstClr val="black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РАСКОМ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22320" y="1236900"/>
            <a:ext cx="1484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Карта сети РАСКОМ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25315" y="3375862"/>
            <a:ext cx="2516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hlinkClick r:id="rId12"/>
              </a:rPr>
              <a:t>Формы расчета стоимости услуг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70450" y="612267"/>
            <a:ext cx="6865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Для удобства получения информации и заказа услуг, РАСКОМ создал на сайте следующие сервисы</a:t>
            </a:r>
            <a:r>
              <a:rPr lang="en-US" sz="1200" b="1" dirty="0">
                <a:solidFill>
                  <a:prstClr val="black"/>
                </a:solidFill>
              </a:rPr>
              <a:t>:</a:t>
            </a:r>
            <a:endParaRPr lang="ru-RU" sz="1200" b="1" dirty="0">
              <a:solidFill>
                <a:prstClr val="black"/>
              </a:solidFill>
            </a:endParaRPr>
          </a:p>
        </p:txBody>
      </p:sp>
      <p:pic>
        <p:nvPicPr>
          <p:cNvPr id="44" name="Picture 9" descr="C:\Users\michael.w\Desktop\schatte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10800000" flipH="1" flipV="1">
            <a:off x="1071785" y="1031913"/>
            <a:ext cx="7573008" cy="1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13"/>
          <p:cNvSpPr>
            <a:spLocks noChangeAspect="1" noChangeArrowheads="1"/>
          </p:cNvSpPr>
          <p:nvPr/>
        </p:nvSpPr>
        <p:spPr bwMode="gray">
          <a:xfrm>
            <a:off x="4719044" y="3320546"/>
            <a:ext cx="267234" cy="267234"/>
          </a:xfrm>
          <a:prstGeom prst="ellipse">
            <a:avLst/>
          </a:prstGeom>
          <a:solidFill>
            <a:srgbClr val="F8F8F8"/>
          </a:solidFill>
          <a:ln w="158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" name="Freeform 904" descr="© INSCALE GmbH, 21.06.2010"/>
          <p:cNvSpPr>
            <a:spLocks noChangeAspect="1"/>
          </p:cNvSpPr>
          <p:nvPr/>
        </p:nvSpPr>
        <p:spPr bwMode="gray">
          <a:xfrm>
            <a:off x="4774770" y="3375862"/>
            <a:ext cx="173779" cy="163029"/>
          </a:xfrm>
          <a:custGeom>
            <a:avLst/>
            <a:gdLst>
              <a:gd name="T0" fmla="*/ 143 w 147"/>
              <a:gd name="T1" fmla="*/ 0 h 139"/>
              <a:gd name="T2" fmla="*/ 147 w 147"/>
              <a:gd name="T3" fmla="*/ 5 h 139"/>
              <a:gd name="T4" fmla="*/ 97 w 147"/>
              <a:gd name="T5" fmla="*/ 58 h 139"/>
              <a:gd name="T6" fmla="*/ 54 w 147"/>
              <a:gd name="T7" fmla="*/ 124 h 139"/>
              <a:gd name="T8" fmla="*/ 46 w 147"/>
              <a:gd name="T9" fmla="*/ 129 h 139"/>
              <a:gd name="T10" fmla="*/ 33 w 147"/>
              <a:gd name="T11" fmla="*/ 139 h 139"/>
              <a:gd name="T12" fmla="*/ 27 w 147"/>
              <a:gd name="T13" fmla="*/ 123 h 139"/>
              <a:gd name="T14" fmla="*/ 24 w 147"/>
              <a:gd name="T15" fmla="*/ 116 h 139"/>
              <a:gd name="T16" fmla="*/ 12 w 147"/>
              <a:gd name="T17" fmla="*/ 94 h 139"/>
              <a:gd name="T18" fmla="*/ 0 w 147"/>
              <a:gd name="T19" fmla="*/ 85 h 139"/>
              <a:gd name="T20" fmla="*/ 21 w 147"/>
              <a:gd name="T21" fmla="*/ 73 h 139"/>
              <a:gd name="T22" fmla="*/ 39 w 147"/>
              <a:gd name="T23" fmla="*/ 95 h 139"/>
              <a:gd name="T24" fmla="*/ 43 w 147"/>
              <a:gd name="T25" fmla="*/ 102 h 139"/>
              <a:gd name="T26" fmla="*/ 89 w 147"/>
              <a:gd name="T27" fmla="*/ 44 h 139"/>
              <a:gd name="T28" fmla="*/ 143 w 147"/>
              <a:gd name="T2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7" h="139">
                <a:moveTo>
                  <a:pt x="143" y="0"/>
                </a:moveTo>
                <a:cubicBezTo>
                  <a:pt x="147" y="5"/>
                  <a:pt x="147" y="5"/>
                  <a:pt x="147" y="5"/>
                </a:cubicBezTo>
                <a:cubicBezTo>
                  <a:pt x="132" y="16"/>
                  <a:pt x="115" y="34"/>
                  <a:pt x="97" y="58"/>
                </a:cubicBezTo>
                <a:cubicBezTo>
                  <a:pt x="78" y="81"/>
                  <a:pt x="64" y="103"/>
                  <a:pt x="54" y="124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0" y="134"/>
                  <a:pt x="36" y="137"/>
                  <a:pt x="33" y="139"/>
                </a:cubicBezTo>
                <a:cubicBezTo>
                  <a:pt x="32" y="136"/>
                  <a:pt x="30" y="131"/>
                  <a:pt x="27" y="123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0" y="106"/>
                  <a:pt x="16" y="99"/>
                  <a:pt x="12" y="94"/>
                </a:cubicBezTo>
                <a:cubicBezTo>
                  <a:pt x="9" y="89"/>
                  <a:pt x="5" y="86"/>
                  <a:pt x="0" y="85"/>
                </a:cubicBezTo>
                <a:cubicBezTo>
                  <a:pt x="8" y="77"/>
                  <a:pt x="15" y="73"/>
                  <a:pt x="21" y="73"/>
                </a:cubicBezTo>
                <a:cubicBezTo>
                  <a:pt x="27" y="73"/>
                  <a:pt x="33" y="80"/>
                  <a:pt x="39" y="95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54" y="82"/>
                  <a:pt x="70" y="63"/>
                  <a:pt x="89" y="44"/>
                </a:cubicBezTo>
                <a:cubicBezTo>
                  <a:pt x="107" y="25"/>
                  <a:pt x="126" y="10"/>
                  <a:pt x="1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7" name="Oval 13"/>
          <p:cNvSpPr>
            <a:spLocks noChangeAspect="1" noChangeArrowheads="1"/>
          </p:cNvSpPr>
          <p:nvPr/>
        </p:nvSpPr>
        <p:spPr bwMode="gray">
          <a:xfrm>
            <a:off x="4723066" y="1294123"/>
            <a:ext cx="267234" cy="267234"/>
          </a:xfrm>
          <a:prstGeom prst="ellipse">
            <a:avLst/>
          </a:prstGeom>
          <a:solidFill>
            <a:srgbClr val="F8F8F8"/>
          </a:solidFill>
          <a:ln w="158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8" name="Freeform 904" descr="© INSCALE GmbH, 21.06.2010"/>
          <p:cNvSpPr>
            <a:spLocks noChangeAspect="1"/>
          </p:cNvSpPr>
          <p:nvPr/>
        </p:nvSpPr>
        <p:spPr bwMode="gray">
          <a:xfrm>
            <a:off x="4778792" y="1349439"/>
            <a:ext cx="173779" cy="163029"/>
          </a:xfrm>
          <a:custGeom>
            <a:avLst/>
            <a:gdLst>
              <a:gd name="T0" fmla="*/ 143 w 147"/>
              <a:gd name="T1" fmla="*/ 0 h 139"/>
              <a:gd name="T2" fmla="*/ 147 w 147"/>
              <a:gd name="T3" fmla="*/ 5 h 139"/>
              <a:gd name="T4" fmla="*/ 97 w 147"/>
              <a:gd name="T5" fmla="*/ 58 h 139"/>
              <a:gd name="T6" fmla="*/ 54 w 147"/>
              <a:gd name="T7" fmla="*/ 124 h 139"/>
              <a:gd name="T8" fmla="*/ 46 w 147"/>
              <a:gd name="T9" fmla="*/ 129 h 139"/>
              <a:gd name="T10" fmla="*/ 33 w 147"/>
              <a:gd name="T11" fmla="*/ 139 h 139"/>
              <a:gd name="T12" fmla="*/ 27 w 147"/>
              <a:gd name="T13" fmla="*/ 123 h 139"/>
              <a:gd name="T14" fmla="*/ 24 w 147"/>
              <a:gd name="T15" fmla="*/ 116 h 139"/>
              <a:gd name="T16" fmla="*/ 12 w 147"/>
              <a:gd name="T17" fmla="*/ 94 h 139"/>
              <a:gd name="T18" fmla="*/ 0 w 147"/>
              <a:gd name="T19" fmla="*/ 85 h 139"/>
              <a:gd name="T20" fmla="*/ 21 w 147"/>
              <a:gd name="T21" fmla="*/ 73 h 139"/>
              <a:gd name="T22" fmla="*/ 39 w 147"/>
              <a:gd name="T23" fmla="*/ 95 h 139"/>
              <a:gd name="T24" fmla="*/ 43 w 147"/>
              <a:gd name="T25" fmla="*/ 102 h 139"/>
              <a:gd name="T26" fmla="*/ 89 w 147"/>
              <a:gd name="T27" fmla="*/ 44 h 139"/>
              <a:gd name="T28" fmla="*/ 143 w 147"/>
              <a:gd name="T2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7" h="139">
                <a:moveTo>
                  <a:pt x="143" y="0"/>
                </a:moveTo>
                <a:cubicBezTo>
                  <a:pt x="147" y="5"/>
                  <a:pt x="147" y="5"/>
                  <a:pt x="147" y="5"/>
                </a:cubicBezTo>
                <a:cubicBezTo>
                  <a:pt x="132" y="16"/>
                  <a:pt x="115" y="34"/>
                  <a:pt x="97" y="58"/>
                </a:cubicBezTo>
                <a:cubicBezTo>
                  <a:pt x="78" y="81"/>
                  <a:pt x="64" y="103"/>
                  <a:pt x="54" y="124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0" y="134"/>
                  <a:pt x="36" y="137"/>
                  <a:pt x="33" y="139"/>
                </a:cubicBezTo>
                <a:cubicBezTo>
                  <a:pt x="32" y="136"/>
                  <a:pt x="30" y="131"/>
                  <a:pt x="27" y="123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0" y="106"/>
                  <a:pt x="16" y="99"/>
                  <a:pt x="12" y="94"/>
                </a:cubicBezTo>
                <a:cubicBezTo>
                  <a:pt x="9" y="89"/>
                  <a:pt x="5" y="86"/>
                  <a:pt x="0" y="85"/>
                </a:cubicBezTo>
                <a:cubicBezTo>
                  <a:pt x="8" y="77"/>
                  <a:pt x="15" y="73"/>
                  <a:pt x="21" y="73"/>
                </a:cubicBezTo>
                <a:cubicBezTo>
                  <a:pt x="27" y="73"/>
                  <a:pt x="33" y="80"/>
                  <a:pt x="39" y="95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54" y="82"/>
                  <a:pt x="70" y="63"/>
                  <a:pt x="89" y="44"/>
                </a:cubicBezTo>
                <a:cubicBezTo>
                  <a:pt x="107" y="25"/>
                  <a:pt x="126" y="10"/>
                  <a:pt x="1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" name="Oval 13"/>
          <p:cNvSpPr>
            <a:spLocks noChangeAspect="1" noChangeArrowheads="1"/>
          </p:cNvSpPr>
          <p:nvPr/>
        </p:nvSpPr>
        <p:spPr bwMode="gray">
          <a:xfrm>
            <a:off x="1236345" y="3320546"/>
            <a:ext cx="267234" cy="267234"/>
          </a:xfrm>
          <a:prstGeom prst="ellipse">
            <a:avLst/>
          </a:prstGeom>
          <a:solidFill>
            <a:srgbClr val="F8F8F8"/>
          </a:solidFill>
          <a:ln w="158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0" name="Freeform 904" descr="© INSCALE GmbH, 21.06.2010"/>
          <p:cNvSpPr>
            <a:spLocks noChangeAspect="1"/>
          </p:cNvSpPr>
          <p:nvPr/>
        </p:nvSpPr>
        <p:spPr bwMode="gray">
          <a:xfrm>
            <a:off x="1292071" y="3375862"/>
            <a:ext cx="173779" cy="163029"/>
          </a:xfrm>
          <a:custGeom>
            <a:avLst/>
            <a:gdLst>
              <a:gd name="T0" fmla="*/ 143 w 147"/>
              <a:gd name="T1" fmla="*/ 0 h 139"/>
              <a:gd name="T2" fmla="*/ 147 w 147"/>
              <a:gd name="T3" fmla="*/ 5 h 139"/>
              <a:gd name="T4" fmla="*/ 97 w 147"/>
              <a:gd name="T5" fmla="*/ 58 h 139"/>
              <a:gd name="T6" fmla="*/ 54 w 147"/>
              <a:gd name="T7" fmla="*/ 124 h 139"/>
              <a:gd name="T8" fmla="*/ 46 w 147"/>
              <a:gd name="T9" fmla="*/ 129 h 139"/>
              <a:gd name="T10" fmla="*/ 33 w 147"/>
              <a:gd name="T11" fmla="*/ 139 h 139"/>
              <a:gd name="T12" fmla="*/ 27 w 147"/>
              <a:gd name="T13" fmla="*/ 123 h 139"/>
              <a:gd name="T14" fmla="*/ 24 w 147"/>
              <a:gd name="T15" fmla="*/ 116 h 139"/>
              <a:gd name="T16" fmla="*/ 12 w 147"/>
              <a:gd name="T17" fmla="*/ 94 h 139"/>
              <a:gd name="T18" fmla="*/ 0 w 147"/>
              <a:gd name="T19" fmla="*/ 85 h 139"/>
              <a:gd name="T20" fmla="*/ 21 w 147"/>
              <a:gd name="T21" fmla="*/ 73 h 139"/>
              <a:gd name="T22" fmla="*/ 39 w 147"/>
              <a:gd name="T23" fmla="*/ 95 h 139"/>
              <a:gd name="T24" fmla="*/ 43 w 147"/>
              <a:gd name="T25" fmla="*/ 102 h 139"/>
              <a:gd name="T26" fmla="*/ 89 w 147"/>
              <a:gd name="T27" fmla="*/ 44 h 139"/>
              <a:gd name="T28" fmla="*/ 143 w 147"/>
              <a:gd name="T2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7" h="139">
                <a:moveTo>
                  <a:pt x="143" y="0"/>
                </a:moveTo>
                <a:cubicBezTo>
                  <a:pt x="147" y="5"/>
                  <a:pt x="147" y="5"/>
                  <a:pt x="147" y="5"/>
                </a:cubicBezTo>
                <a:cubicBezTo>
                  <a:pt x="132" y="16"/>
                  <a:pt x="115" y="34"/>
                  <a:pt x="97" y="58"/>
                </a:cubicBezTo>
                <a:cubicBezTo>
                  <a:pt x="78" y="81"/>
                  <a:pt x="64" y="103"/>
                  <a:pt x="54" y="124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0" y="134"/>
                  <a:pt x="36" y="137"/>
                  <a:pt x="33" y="139"/>
                </a:cubicBezTo>
                <a:cubicBezTo>
                  <a:pt x="32" y="136"/>
                  <a:pt x="30" y="131"/>
                  <a:pt x="27" y="123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0" y="106"/>
                  <a:pt x="16" y="99"/>
                  <a:pt x="12" y="94"/>
                </a:cubicBezTo>
                <a:cubicBezTo>
                  <a:pt x="9" y="89"/>
                  <a:pt x="5" y="86"/>
                  <a:pt x="0" y="85"/>
                </a:cubicBezTo>
                <a:cubicBezTo>
                  <a:pt x="8" y="77"/>
                  <a:pt x="15" y="73"/>
                  <a:pt x="21" y="73"/>
                </a:cubicBezTo>
                <a:cubicBezTo>
                  <a:pt x="27" y="73"/>
                  <a:pt x="33" y="80"/>
                  <a:pt x="39" y="95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54" y="82"/>
                  <a:pt x="70" y="63"/>
                  <a:pt x="89" y="44"/>
                </a:cubicBezTo>
                <a:cubicBezTo>
                  <a:pt x="107" y="25"/>
                  <a:pt x="126" y="10"/>
                  <a:pt x="1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339" y="3687171"/>
            <a:ext cx="1591264" cy="117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9" descr="C:\Users\ialeynikova\Desktop\Точки присутствия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909" y="3682569"/>
            <a:ext cx="1604193" cy="117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51" y="1530071"/>
            <a:ext cx="1844987" cy="1200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40" y="1543335"/>
            <a:ext cx="1915005" cy="118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268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alphaModFix amt="60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3000" y="0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73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0"/>
                        <a:ext cx="119063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1" y="76885"/>
            <a:ext cx="8943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УСЛУГА  </a:t>
            </a:r>
            <a:r>
              <a:rPr lang="ru-RU" sz="2400" dirty="0">
                <a:solidFill>
                  <a:srgbClr val="000000"/>
                </a:solidFill>
              </a:rPr>
              <a:t>КОЛОКАЦИЯ</a:t>
            </a:r>
            <a:r>
              <a:rPr lang="ru-RU" altLang="de-DE" sz="2400" dirty="0">
                <a:solidFill>
                  <a:srgbClr val="000000"/>
                </a:solidFill>
              </a:rPr>
              <a:t> </a:t>
            </a:r>
            <a:r>
              <a:rPr lang="ru-RU" sz="2400" dirty="0"/>
              <a:t>РАСКОМ</a:t>
            </a:r>
            <a:endParaRPr lang="ru-RU" sz="2400" dirty="0">
              <a:latin typeface="+mj-lt"/>
            </a:endParaRPr>
          </a:p>
        </p:txBody>
      </p:sp>
      <p:sp>
        <p:nvSpPr>
          <p:cNvPr id="12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0" y="624274"/>
            <a:ext cx="9144000" cy="575875"/>
          </a:xfrm>
          <a:prstGeom prst="rect">
            <a:avLst/>
          </a:prstGeom>
          <a:solidFill>
            <a:srgbClr val="0032B5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1" name="Номер слайда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843118" y="4760849"/>
            <a:ext cx="2133600" cy="273844"/>
          </a:xfrm>
        </p:spPr>
        <p:txBody>
          <a:bodyPr/>
          <a:lstStyle/>
          <a:p>
            <a:fld id="{E3E092D5-CC94-43A4-B610-8D7A57CC179E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92" name="Picture 2" descr="C:\Users\michael.w\Desktop\schatten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40" r="8844"/>
          <a:stretch/>
        </p:blipFill>
        <p:spPr bwMode="gray">
          <a:xfrm rot="10800000">
            <a:off x="4357436" y="492860"/>
            <a:ext cx="4710364" cy="6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3" name="Gruppieren 112"/>
          <p:cNvGrpSpPr>
            <a:grpSpLocks noChangeAspect="1"/>
          </p:cNvGrpSpPr>
          <p:nvPr/>
        </p:nvGrpSpPr>
        <p:grpSpPr bwMode="gray">
          <a:xfrm flipH="1">
            <a:off x="235216" y="1219844"/>
            <a:ext cx="4193909" cy="3314056"/>
            <a:chOff x="0" y="1"/>
            <a:chExt cx="11815763" cy="6858002"/>
          </a:xfrm>
        </p:grpSpPr>
        <p:grpSp>
          <p:nvGrpSpPr>
            <p:cNvPr id="94" name="Gruppieren 1"/>
            <p:cNvGrpSpPr/>
            <p:nvPr/>
          </p:nvGrpSpPr>
          <p:grpSpPr bwMode="gray">
            <a:xfrm>
              <a:off x="684218" y="1266872"/>
              <a:ext cx="11112447" cy="1357268"/>
              <a:chOff x="684218" y="1266872"/>
              <a:chExt cx="11112447" cy="1357268"/>
            </a:xfrm>
          </p:grpSpPr>
          <p:grpSp>
            <p:nvGrpSpPr>
              <p:cNvPr id="150" name="Gruppieren 82"/>
              <p:cNvGrpSpPr/>
              <p:nvPr/>
            </p:nvGrpSpPr>
            <p:grpSpPr bwMode="gray">
              <a:xfrm>
                <a:off x="9294814" y="1266872"/>
                <a:ext cx="2501851" cy="1357268"/>
                <a:chOff x="6342064" y="1266872"/>
                <a:chExt cx="2501851" cy="1357268"/>
              </a:xfrm>
              <a:solidFill>
                <a:schemeClr val="accent1"/>
              </a:solidFill>
            </p:grpSpPr>
            <p:sp>
              <p:nvSpPr>
                <p:cNvPr id="152" name="Oval 104"/>
                <p:cNvSpPr>
                  <a:spLocks noChangeArrowheads="1"/>
                </p:cNvSpPr>
                <p:nvPr/>
              </p:nvSpPr>
              <p:spPr bwMode="gray">
                <a:xfrm>
                  <a:off x="6342064" y="2226470"/>
                  <a:ext cx="368300" cy="376238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" name="Oval 105"/>
                <p:cNvSpPr>
                  <a:spLocks noChangeArrowheads="1"/>
                </p:cNvSpPr>
                <p:nvPr/>
              </p:nvSpPr>
              <p:spPr bwMode="gray">
                <a:xfrm>
                  <a:off x="7926128" y="1471359"/>
                  <a:ext cx="295276" cy="295274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" name="Oval 106"/>
                <p:cNvSpPr>
                  <a:spLocks noChangeArrowheads="1"/>
                </p:cNvSpPr>
                <p:nvPr/>
              </p:nvSpPr>
              <p:spPr bwMode="gray">
                <a:xfrm>
                  <a:off x="8281988" y="2219325"/>
                  <a:ext cx="287337" cy="293688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5" name="Oval 107"/>
                <p:cNvSpPr>
                  <a:spLocks noChangeArrowheads="1"/>
                </p:cNvSpPr>
                <p:nvPr/>
              </p:nvSpPr>
              <p:spPr bwMode="gray">
                <a:xfrm>
                  <a:off x="6613525" y="1266872"/>
                  <a:ext cx="261936" cy="254001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" name="Oval 110"/>
                <p:cNvSpPr>
                  <a:spLocks noChangeArrowheads="1"/>
                </p:cNvSpPr>
                <p:nvPr/>
              </p:nvSpPr>
              <p:spPr bwMode="gray">
                <a:xfrm>
                  <a:off x="6936034" y="1547021"/>
                  <a:ext cx="261936" cy="269875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" name="Oval 111"/>
                <p:cNvSpPr>
                  <a:spLocks noChangeArrowheads="1"/>
                </p:cNvSpPr>
                <p:nvPr/>
              </p:nvSpPr>
              <p:spPr bwMode="gray">
                <a:xfrm>
                  <a:off x="7512235" y="1363870"/>
                  <a:ext cx="236537" cy="238124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" name="Oval 112"/>
                <p:cNvSpPr>
                  <a:spLocks noChangeArrowheads="1"/>
                </p:cNvSpPr>
                <p:nvPr/>
              </p:nvSpPr>
              <p:spPr bwMode="gray">
                <a:xfrm>
                  <a:off x="7104064" y="2122790"/>
                  <a:ext cx="228601" cy="228599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" name="Oval 114"/>
                <p:cNvSpPr>
                  <a:spLocks noChangeArrowheads="1"/>
                </p:cNvSpPr>
                <p:nvPr/>
              </p:nvSpPr>
              <p:spPr bwMode="gray">
                <a:xfrm>
                  <a:off x="8004175" y="2087563"/>
                  <a:ext cx="204787" cy="204788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Oval 117"/>
                <p:cNvSpPr>
                  <a:spLocks noChangeArrowheads="1"/>
                </p:cNvSpPr>
                <p:nvPr/>
              </p:nvSpPr>
              <p:spPr bwMode="gray">
                <a:xfrm>
                  <a:off x="8593138" y="1727200"/>
                  <a:ext cx="204787" cy="204788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" name="Oval 118"/>
                <p:cNvSpPr>
                  <a:spLocks noChangeArrowheads="1"/>
                </p:cNvSpPr>
                <p:nvPr/>
              </p:nvSpPr>
              <p:spPr bwMode="gray">
                <a:xfrm>
                  <a:off x="7807325" y="1924050"/>
                  <a:ext cx="163512" cy="163513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" name="Oval 120"/>
                <p:cNvSpPr>
                  <a:spLocks noChangeArrowheads="1"/>
                </p:cNvSpPr>
                <p:nvPr/>
              </p:nvSpPr>
              <p:spPr bwMode="gray">
                <a:xfrm>
                  <a:off x="7832725" y="2308225"/>
                  <a:ext cx="171450" cy="173038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3" name="Oval 121"/>
                <p:cNvSpPr>
                  <a:spLocks noChangeArrowheads="1"/>
                </p:cNvSpPr>
                <p:nvPr/>
              </p:nvSpPr>
              <p:spPr bwMode="gray">
                <a:xfrm>
                  <a:off x="8315325" y="2030413"/>
                  <a:ext cx="155575" cy="163513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" name="Oval 122"/>
                <p:cNvSpPr>
                  <a:spLocks noChangeArrowheads="1"/>
                </p:cNvSpPr>
                <p:nvPr/>
              </p:nvSpPr>
              <p:spPr bwMode="gray">
                <a:xfrm>
                  <a:off x="8456387" y="1379837"/>
                  <a:ext cx="155575" cy="155575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" name="Oval 123"/>
                <p:cNvSpPr>
                  <a:spLocks noChangeArrowheads="1"/>
                </p:cNvSpPr>
                <p:nvPr/>
              </p:nvSpPr>
              <p:spPr bwMode="gray">
                <a:xfrm>
                  <a:off x="6797674" y="2016271"/>
                  <a:ext cx="155575" cy="147637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" name="Oval 124"/>
                <p:cNvSpPr>
                  <a:spLocks noChangeArrowheads="1"/>
                </p:cNvSpPr>
                <p:nvPr/>
              </p:nvSpPr>
              <p:spPr bwMode="gray">
                <a:xfrm>
                  <a:off x="7659688" y="2055813"/>
                  <a:ext cx="139700" cy="146050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7" name="Oval 129"/>
                <p:cNvSpPr>
                  <a:spLocks noChangeArrowheads="1"/>
                </p:cNvSpPr>
                <p:nvPr/>
              </p:nvSpPr>
              <p:spPr bwMode="gray">
                <a:xfrm>
                  <a:off x="6933518" y="2328866"/>
                  <a:ext cx="115887" cy="114300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Oval 130"/>
                <p:cNvSpPr>
                  <a:spLocks noChangeArrowheads="1"/>
                </p:cNvSpPr>
                <p:nvPr/>
              </p:nvSpPr>
              <p:spPr bwMode="gray">
                <a:xfrm>
                  <a:off x="7672391" y="1746130"/>
                  <a:ext cx="114300" cy="114300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" name="Oval 131"/>
                <p:cNvSpPr>
                  <a:spLocks noChangeArrowheads="1"/>
                </p:cNvSpPr>
                <p:nvPr/>
              </p:nvSpPr>
              <p:spPr bwMode="gray">
                <a:xfrm>
                  <a:off x="8215226" y="1769487"/>
                  <a:ext cx="115887" cy="114300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" name="Oval 136"/>
                <p:cNvSpPr>
                  <a:spLocks noChangeArrowheads="1"/>
                </p:cNvSpPr>
                <p:nvPr/>
              </p:nvSpPr>
              <p:spPr bwMode="gray">
                <a:xfrm>
                  <a:off x="8740775" y="1957388"/>
                  <a:ext cx="90487" cy="98425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1" name="Oval 137"/>
                <p:cNvSpPr>
                  <a:spLocks noChangeArrowheads="1"/>
                </p:cNvSpPr>
                <p:nvPr/>
              </p:nvSpPr>
              <p:spPr bwMode="gray">
                <a:xfrm>
                  <a:off x="8753427" y="2434532"/>
                  <a:ext cx="90488" cy="98425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2" name="Oval 142"/>
                <p:cNvSpPr>
                  <a:spLocks noChangeArrowheads="1"/>
                </p:cNvSpPr>
                <p:nvPr/>
              </p:nvSpPr>
              <p:spPr bwMode="gray">
                <a:xfrm>
                  <a:off x="8593138" y="2112963"/>
                  <a:ext cx="171450" cy="163513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3" name="Oval 143"/>
                <p:cNvSpPr>
                  <a:spLocks noChangeArrowheads="1"/>
                </p:cNvSpPr>
                <p:nvPr/>
              </p:nvSpPr>
              <p:spPr bwMode="gray">
                <a:xfrm>
                  <a:off x="7271495" y="1792291"/>
                  <a:ext cx="238126" cy="238124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Oval 145"/>
                <p:cNvSpPr>
                  <a:spLocks noChangeArrowheads="1"/>
                </p:cNvSpPr>
                <p:nvPr/>
              </p:nvSpPr>
              <p:spPr bwMode="gray">
                <a:xfrm>
                  <a:off x="7385795" y="2386016"/>
                  <a:ext cx="230187" cy="238124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51" name="Freeform 103"/>
              <p:cNvSpPr>
                <a:spLocks/>
              </p:cNvSpPr>
              <p:nvPr/>
            </p:nvSpPr>
            <p:spPr bwMode="gray">
              <a:xfrm>
                <a:off x="684218" y="1266873"/>
                <a:ext cx="8802685" cy="1303291"/>
              </a:xfrm>
              <a:custGeom>
                <a:avLst/>
                <a:gdLst>
                  <a:gd name="T0" fmla="*/ 693 w 717"/>
                  <a:gd name="T1" fmla="*/ 106 h 124"/>
                  <a:gd name="T2" fmla="*/ 700 w 717"/>
                  <a:gd name="T3" fmla="*/ 107 h 124"/>
                  <a:gd name="T4" fmla="*/ 697 w 717"/>
                  <a:gd name="T5" fmla="*/ 96 h 124"/>
                  <a:gd name="T6" fmla="*/ 716 w 717"/>
                  <a:gd name="T7" fmla="*/ 77 h 124"/>
                  <a:gd name="T8" fmla="*/ 717 w 717"/>
                  <a:gd name="T9" fmla="*/ 77 h 124"/>
                  <a:gd name="T10" fmla="*/ 717 w 717"/>
                  <a:gd name="T11" fmla="*/ 69 h 124"/>
                  <a:gd name="T12" fmla="*/ 709 w 717"/>
                  <a:gd name="T13" fmla="*/ 59 h 124"/>
                  <a:gd name="T14" fmla="*/ 717 w 717"/>
                  <a:gd name="T15" fmla="*/ 50 h 124"/>
                  <a:gd name="T16" fmla="*/ 717 w 717"/>
                  <a:gd name="T17" fmla="*/ 39 h 124"/>
                  <a:gd name="T18" fmla="*/ 704 w 717"/>
                  <a:gd name="T19" fmla="*/ 23 h 124"/>
                  <a:gd name="T20" fmla="*/ 717 w 717"/>
                  <a:gd name="T21" fmla="*/ 7 h 124"/>
                  <a:gd name="T22" fmla="*/ 717 w 717"/>
                  <a:gd name="T23" fmla="*/ 0 h 124"/>
                  <a:gd name="T24" fmla="*/ 0 w 717"/>
                  <a:gd name="T25" fmla="*/ 0 h 124"/>
                  <a:gd name="T26" fmla="*/ 0 w 717"/>
                  <a:gd name="T27" fmla="*/ 124 h 124"/>
                  <a:gd name="T28" fmla="*/ 678 w 717"/>
                  <a:gd name="T29" fmla="*/ 124 h 124"/>
                  <a:gd name="T30" fmla="*/ 677 w 717"/>
                  <a:gd name="T31" fmla="*/ 122 h 124"/>
                  <a:gd name="T32" fmla="*/ 693 w 717"/>
                  <a:gd name="T33" fmla="*/ 106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7" h="124">
                    <a:moveTo>
                      <a:pt x="693" y="106"/>
                    </a:moveTo>
                    <a:cubicBezTo>
                      <a:pt x="696" y="106"/>
                      <a:pt x="698" y="106"/>
                      <a:pt x="700" y="107"/>
                    </a:cubicBezTo>
                    <a:cubicBezTo>
                      <a:pt x="698" y="104"/>
                      <a:pt x="697" y="100"/>
                      <a:pt x="697" y="96"/>
                    </a:cubicBezTo>
                    <a:cubicBezTo>
                      <a:pt x="697" y="85"/>
                      <a:pt x="706" y="77"/>
                      <a:pt x="716" y="77"/>
                    </a:cubicBezTo>
                    <a:cubicBezTo>
                      <a:pt x="717" y="77"/>
                      <a:pt x="717" y="77"/>
                      <a:pt x="717" y="77"/>
                    </a:cubicBezTo>
                    <a:cubicBezTo>
                      <a:pt x="717" y="69"/>
                      <a:pt x="717" y="69"/>
                      <a:pt x="717" y="69"/>
                    </a:cubicBezTo>
                    <a:cubicBezTo>
                      <a:pt x="713" y="68"/>
                      <a:pt x="709" y="64"/>
                      <a:pt x="709" y="59"/>
                    </a:cubicBezTo>
                    <a:cubicBezTo>
                      <a:pt x="709" y="55"/>
                      <a:pt x="713" y="50"/>
                      <a:pt x="717" y="50"/>
                    </a:cubicBezTo>
                    <a:cubicBezTo>
                      <a:pt x="717" y="39"/>
                      <a:pt x="717" y="39"/>
                      <a:pt x="717" y="39"/>
                    </a:cubicBezTo>
                    <a:cubicBezTo>
                      <a:pt x="709" y="38"/>
                      <a:pt x="704" y="31"/>
                      <a:pt x="704" y="23"/>
                    </a:cubicBezTo>
                    <a:cubicBezTo>
                      <a:pt x="704" y="15"/>
                      <a:pt x="709" y="8"/>
                      <a:pt x="717" y="7"/>
                    </a:cubicBezTo>
                    <a:cubicBezTo>
                      <a:pt x="717" y="0"/>
                      <a:pt x="717" y="0"/>
                      <a:pt x="7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678" y="124"/>
                      <a:pt x="678" y="124"/>
                      <a:pt x="678" y="124"/>
                    </a:cubicBezTo>
                    <a:cubicBezTo>
                      <a:pt x="677" y="124"/>
                      <a:pt x="677" y="123"/>
                      <a:pt x="677" y="122"/>
                    </a:cubicBezTo>
                    <a:cubicBezTo>
                      <a:pt x="677" y="113"/>
                      <a:pt x="685" y="106"/>
                      <a:pt x="693" y="106"/>
                    </a:cubicBezTo>
                    <a:close/>
                  </a:path>
                </a:pathLst>
              </a:custGeom>
              <a:solidFill>
                <a:srgbClr val="E20A16"/>
              </a:solidFill>
              <a:ln>
                <a:noFill/>
              </a:ln>
            </p:spPr>
            <p:txBody>
              <a:bodyPr vert="horz" wrap="square" lIns="900000" tIns="10800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solidFill>
                    <a:srgbClr val="FFFFFF"/>
                  </a:solidFill>
                  <a:latin typeface="Calibri Light" panose="020F0302020204030204" pitchFamily="34" charset="0"/>
                </a:endParaRPr>
              </a:p>
            </p:txBody>
          </p:sp>
        </p:grpSp>
        <p:grpSp>
          <p:nvGrpSpPr>
            <p:cNvPr id="95" name="Gruppieren 111"/>
            <p:cNvGrpSpPr/>
            <p:nvPr/>
          </p:nvGrpSpPr>
          <p:grpSpPr bwMode="gray">
            <a:xfrm>
              <a:off x="684215" y="4789488"/>
              <a:ext cx="11091860" cy="1317211"/>
              <a:chOff x="684215" y="4789488"/>
              <a:chExt cx="11091860" cy="1317211"/>
            </a:xfrm>
          </p:grpSpPr>
          <p:grpSp>
            <p:nvGrpSpPr>
              <p:cNvPr id="124" name="Gruppieren 52"/>
              <p:cNvGrpSpPr/>
              <p:nvPr/>
            </p:nvGrpSpPr>
            <p:grpSpPr bwMode="gray">
              <a:xfrm>
                <a:off x="9415575" y="4789488"/>
                <a:ext cx="2360500" cy="1317211"/>
                <a:chOff x="6462825" y="4789488"/>
                <a:chExt cx="2360500" cy="1317211"/>
              </a:xfr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25000">
                    <a:schemeClr val="accent1">
                      <a:lumMod val="75000"/>
                    </a:schemeClr>
                  </a:gs>
                </a:gsLst>
                <a:lin ang="16800000" scaled="0"/>
                <a:tileRect/>
              </a:gradFill>
            </p:grpSpPr>
            <p:sp>
              <p:nvSpPr>
                <p:cNvPr id="127" name="Oval 146"/>
                <p:cNvSpPr>
                  <a:spLocks noChangeArrowheads="1"/>
                </p:cNvSpPr>
                <p:nvPr/>
              </p:nvSpPr>
              <p:spPr bwMode="gray">
                <a:xfrm>
                  <a:off x="6462825" y="5738399"/>
                  <a:ext cx="376236" cy="36830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" name="Oval 147"/>
                <p:cNvSpPr>
                  <a:spLocks noChangeArrowheads="1"/>
                </p:cNvSpPr>
                <p:nvPr/>
              </p:nvSpPr>
              <p:spPr bwMode="gray">
                <a:xfrm>
                  <a:off x="8035838" y="5227644"/>
                  <a:ext cx="295274" cy="295274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" name="Oval 148"/>
                <p:cNvSpPr>
                  <a:spLocks noChangeArrowheads="1"/>
                </p:cNvSpPr>
                <p:nvPr/>
              </p:nvSpPr>
              <p:spPr bwMode="gray">
                <a:xfrm>
                  <a:off x="8478837" y="5792596"/>
                  <a:ext cx="295274" cy="295274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" name="Oval 149"/>
                <p:cNvSpPr>
                  <a:spLocks noChangeArrowheads="1"/>
                </p:cNvSpPr>
                <p:nvPr/>
              </p:nvSpPr>
              <p:spPr bwMode="gray">
                <a:xfrm>
                  <a:off x="6632577" y="4963874"/>
                  <a:ext cx="261936" cy="261939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" name="Oval 150"/>
                <p:cNvSpPr>
                  <a:spLocks noChangeArrowheads="1"/>
                </p:cNvSpPr>
                <p:nvPr/>
              </p:nvSpPr>
              <p:spPr bwMode="gray">
                <a:xfrm>
                  <a:off x="7185025" y="4821238"/>
                  <a:ext cx="261937" cy="261938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" name="Oval 151"/>
                <p:cNvSpPr>
                  <a:spLocks noChangeArrowheads="1"/>
                </p:cNvSpPr>
                <p:nvPr/>
              </p:nvSpPr>
              <p:spPr bwMode="gray">
                <a:xfrm>
                  <a:off x="7610475" y="4789488"/>
                  <a:ext cx="238125" cy="236538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" name="Oval 152"/>
                <p:cNvSpPr>
                  <a:spLocks noChangeArrowheads="1"/>
                </p:cNvSpPr>
                <p:nvPr/>
              </p:nvSpPr>
              <p:spPr bwMode="gray">
                <a:xfrm>
                  <a:off x="6875459" y="5379320"/>
                  <a:ext cx="228601" cy="230188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" name="Oval 153"/>
                <p:cNvSpPr>
                  <a:spLocks noChangeArrowheads="1"/>
                </p:cNvSpPr>
                <p:nvPr/>
              </p:nvSpPr>
              <p:spPr bwMode="gray">
                <a:xfrm>
                  <a:off x="8004086" y="5798609"/>
                  <a:ext cx="204786" cy="204789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" name="Oval 154"/>
                <p:cNvSpPr>
                  <a:spLocks noChangeArrowheads="1"/>
                </p:cNvSpPr>
                <p:nvPr/>
              </p:nvSpPr>
              <p:spPr bwMode="gray">
                <a:xfrm>
                  <a:off x="8425657" y="4893124"/>
                  <a:ext cx="204786" cy="204789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" name="Oval 155"/>
                <p:cNvSpPr>
                  <a:spLocks noChangeArrowheads="1"/>
                </p:cNvSpPr>
                <p:nvPr/>
              </p:nvSpPr>
              <p:spPr bwMode="gray">
                <a:xfrm>
                  <a:off x="7630501" y="5313334"/>
                  <a:ext cx="163511" cy="171449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" name="Oval 156"/>
                <p:cNvSpPr>
                  <a:spLocks noChangeArrowheads="1"/>
                </p:cNvSpPr>
                <p:nvPr/>
              </p:nvSpPr>
              <p:spPr bwMode="gray">
                <a:xfrm>
                  <a:off x="7824788" y="5541963"/>
                  <a:ext cx="171450" cy="17145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8" name="Oval 157"/>
                <p:cNvSpPr>
                  <a:spLocks noChangeArrowheads="1"/>
                </p:cNvSpPr>
                <p:nvPr/>
              </p:nvSpPr>
              <p:spPr bwMode="gray">
                <a:xfrm>
                  <a:off x="8296616" y="5582824"/>
                  <a:ext cx="155575" cy="155575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9" name="Oval 158"/>
                <p:cNvSpPr>
                  <a:spLocks noChangeArrowheads="1"/>
                </p:cNvSpPr>
                <p:nvPr/>
              </p:nvSpPr>
              <p:spPr bwMode="gray">
                <a:xfrm>
                  <a:off x="7899399" y="4862512"/>
                  <a:ext cx="153986" cy="163513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0" name="Oval 159"/>
                <p:cNvSpPr>
                  <a:spLocks noChangeArrowheads="1"/>
                </p:cNvSpPr>
                <p:nvPr/>
              </p:nvSpPr>
              <p:spPr bwMode="gray">
                <a:xfrm>
                  <a:off x="7193705" y="5170622"/>
                  <a:ext cx="155575" cy="155575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1" name="Oval 160"/>
                <p:cNvSpPr>
                  <a:spLocks noChangeArrowheads="1"/>
                </p:cNvSpPr>
                <p:nvPr/>
              </p:nvSpPr>
              <p:spPr bwMode="gray">
                <a:xfrm>
                  <a:off x="7537449" y="5115720"/>
                  <a:ext cx="139699" cy="139701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2" name="Oval 161"/>
                <p:cNvSpPr>
                  <a:spLocks noChangeArrowheads="1"/>
                </p:cNvSpPr>
                <p:nvPr/>
              </p:nvSpPr>
              <p:spPr bwMode="gray">
                <a:xfrm>
                  <a:off x="7184298" y="5847821"/>
                  <a:ext cx="114300" cy="106363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3" name="Oval 162"/>
                <p:cNvSpPr>
                  <a:spLocks noChangeArrowheads="1"/>
                </p:cNvSpPr>
                <p:nvPr/>
              </p:nvSpPr>
              <p:spPr bwMode="gray">
                <a:xfrm>
                  <a:off x="7840660" y="5111314"/>
                  <a:ext cx="114300" cy="11430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4" name="Oval 163"/>
                <p:cNvSpPr>
                  <a:spLocks noChangeArrowheads="1"/>
                </p:cNvSpPr>
                <p:nvPr/>
              </p:nvSpPr>
              <p:spPr bwMode="gray">
                <a:xfrm>
                  <a:off x="8151812" y="5088766"/>
                  <a:ext cx="114300" cy="106363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5" name="Oval 164"/>
                <p:cNvSpPr>
                  <a:spLocks noChangeArrowheads="1"/>
                </p:cNvSpPr>
                <p:nvPr/>
              </p:nvSpPr>
              <p:spPr bwMode="gray">
                <a:xfrm>
                  <a:off x="8732838" y="5189538"/>
                  <a:ext cx="90487" cy="98425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6" name="Oval 165"/>
                <p:cNvSpPr>
                  <a:spLocks noChangeArrowheads="1"/>
                </p:cNvSpPr>
                <p:nvPr/>
              </p:nvSpPr>
              <p:spPr bwMode="gray">
                <a:xfrm>
                  <a:off x="8732838" y="5575300"/>
                  <a:ext cx="90487" cy="98425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7" name="Oval 166"/>
                <p:cNvSpPr>
                  <a:spLocks noChangeArrowheads="1"/>
                </p:cNvSpPr>
                <p:nvPr/>
              </p:nvSpPr>
              <p:spPr bwMode="gray">
                <a:xfrm>
                  <a:off x="8585200" y="5337175"/>
                  <a:ext cx="171450" cy="173038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" name="Oval 167"/>
                <p:cNvSpPr>
                  <a:spLocks noChangeArrowheads="1"/>
                </p:cNvSpPr>
                <p:nvPr/>
              </p:nvSpPr>
              <p:spPr bwMode="gray">
                <a:xfrm>
                  <a:off x="7302873" y="5464555"/>
                  <a:ext cx="228601" cy="236537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" name="Oval 168"/>
                <p:cNvSpPr>
                  <a:spLocks noChangeArrowheads="1"/>
                </p:cNvSpPr>
                <p:nvPr/>
              </p:nvSpPr>
              <p:spPr bwMode="gray">
                <a:xfrm>
                  <a:off x="7613107" y="5786533"/>
                  <a:ext cx="236537" cy="228599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25" name="Freeform 102"/>
              <p:cNvSpPr>
                <a:spLocks/>
              </p:cNvSpPr>
              <p:nvPr/>
            </p:nvSpPr>
            <p:spPr bwMode="gray">
              <a:xfrm>
                <a:off x="684215" y="4789488"/>
                <a:ext cx="8802688" cy="1295665"/>
              </a:xfrm>
              <a:custGeom>
                <a:avLst/>
                <a:gdLst>
                  <a:gd name="T0" fmla="*/ 700 w 725"/>
                  <a:gd name="T1" fmla="*/ 103 h 124"/>
                  <a:gd name="T2" fmla="*/ 706 w 725"/>
                  <a:gd name="T3" fmla="*/ 105 h 124"/>
                  <a:gd name="T4" fmla="*/ 704 w 725"/>
                  <a:gd name="T5" fmla="*/ 96 h 124"/>
                  <a:gd name="T6" fmla="*/ 725 w 725"/>
                  <a:gd name="T7" fmla="*/ 74 h 124"/>
                  <a:gd name="T8" fmla="*/ 725 w 725"/>
                  <a:gd name="T9" fmla="*/ 69 h 124"/>
                  <a:gd name="T10" fmla="*/ 716 w 725"/>
                  <a:gd name="T11" fmla="*/ 59 h 124"/>
                  <a:gd name="T12" fmla="*/ 725 w 725"/>
                  <a:gd name="T13" fmla="*/ 49 h 124"/>
                  <a:gd name="T14" fmla="*/ 725 w 725"/>
                  <a:gd name="T15" fmla="*/ 40 h 124"/>
                  <a:gd name="T16" fmla="*/ 711 w 725"/>
                  <a:gd name="T17" fmla="*/ 24 h 124"/>
                  <a:gd name="T18" fmla="*/ 725 w 725"/>
                  <a:gd name="T19" fmla="*/ 7 h 124"/>
                  <a:gd name="T20" fmla="*/ 725 w 725"/>
                  <a:gd name="T21" fmla="*/ 0 h 124"/>
                  <a:gd name="T22" fmla="*/ 0 w 725"/>
                  <a:gd name="T23" fmla="*/ 0 h 124"/>
                  <a:gd name="T24" fmla="*/ 0 w 725"/>
                  <a:gd name="T25" fmla="*/ 124 h 124"/>
                  <a:gd name="T26" fmla="*/ 685 w 725"/>
                  <a:gd name="T27" fmla="*/ 124 h 124"/>
                  <a:gd name="T28" fmla="*/ 684 w 725"/>
                  <a:gd name="T29" fmla="*/ 120 h 124"/>
                  <a:gd name="T30" fmla="*/ 700 w 725"/>
                  <a:gd name="T31" fmla="*/ 10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5" h="124">
                    <a:moveTo>
                      <a:pt x="700" y="103"/>
                    </a:moveTo>
                    <a:cubicBezTo>
                      <a:pt x="702" y="103"/>
                      <a:pt x="704" y="104"/>
                      <a:pt x="706" y="105"/>
                    </a:cubicBezTo>
                    <a:cubicBezTo>
                      <a:pt x="705" y="102"/>
                      <a:pt x="704" y="99"/>
                      <a:pt x="704" y="96"/>
                    </a:cubicBezTo>
                    <a:cubicBezTo>
                      <a:pt x="704" y="84"/>
                      <a:pt x="714" y="75"/>
                      <a:pt x="725" y="74"/>
                    </a:cubicBezTo>
                    <a:cubicBezTo>
                      <a:pt x="725" y="69"/>
                      <a:pt x="725" y="69"/>
                      <a:pt x="725" y="69"/>
                    </a:cubicBezTo>
                    <a:cubicBezTo>
                      <a:pt x="720" y="69"/>
                      <a:pt x="716" y="64"/>
                      <a:pt x="716" y="59"/>
                    </a:cubicBezTo>
                    <a:cubicBezTo>
                      <a:pt x="716" y="54"/>
                      <a:pt x="720" y="50"/>
                      <a:pt x="725" y="49"/>
                    </a:cubicBezTo>
                    <a:cubicBezTo>
                      <a:pt x="725" y="40"/>
                      <a:pt x="725" y="40"/>
                      <a:pt x="725" y="40"/>
                    </a:cubicBezTo>
                    <a:cubicBezTo>
                      <a:pt x="717" y="39"/>
                      <a:pt x="711" y="32"/>
                      <a:pt x="711" y="24"/>
                    </a:cubicBezTo>
                    <a:cubicBezTo>
                      <a:pt x="711" y="15"/>
                      <a:pt x="717" y="9"/>
                      <a:pt x="725" y="7"/>
                    </a:cubicBezTo>
                    <a:cubicBezTo>
                      <a:pt x="725" y="0"/>
                      <a:pt x="725" y="0"/>
                      <a:pt x="7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685" y="124"/>
                      <a:pt x="685" y="124"/>
                      <a:pt x="685" y="124"/>
                    </a:cubicBezTo>
                    <a:cubicBezTo>
                      <a:pt x="684" y="123"/>
                      <a:pt x="684" y="121"/>
                      <a:pt x="684" y="120"/>
                    </a:cubicBezTo>
                    <a:cubicBezTo>
                      <a:pt x="684" y="111"/>
                      <a:pt x="691" y="103"/>
                      <a:pt x="700" y="103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 vert="horz" wrap="square" lIns="900000" tIns="108000" rIns="57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solidFill>
                    <a:srgbClr val="FFFFFF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26" name="Oval 143" descr="© INSCALE GmbH, 21.06.2010"/>
              <p:cNvSpPr>
                <a:spLocks noChangeArrowheads="1"/>
              </p:cNvSpPr>
              <p:nvPr/>
            </p:nvSpPr>
            <p:spPr bwMode="gray">
              <a:xfrm>
                <a:off x="870677" y="5057141"/>
                <a:ext cx="446089" cy="446088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6" name="Gruppieren 2"/>
            <p:cNvGrpSpPr/>
            <p:nvPr/>
          </p:nvGrpSpPr>
          <p:grpSpPr bwMode="gray">
            <a:xfrm>
              <a:off x="714531" y="3003548"/>
              <a:ext cx="11101232" cy="1380697"/>
              <a:chOff x="714531" y="3003548"/>
              <a:chExt cx="11101232" cy="1380697"/>
            </a:xfrm>
          </p:grpSpPr>
          <p:grpSp>
            <p:nvGrpSpPr>
              <p:cNvPr id="102" name="Gruppieren 28"/>
              <p:cNvGrpSpPr/>
              <p:nvPr/>
            </p:nvGrpSpPr>
            <p:grpSpPr bwMode="gray">
              <a:xfrm>
                <a:off x="10224243" y="3003548"/>
                <a:ext cx="1591520" cy="1330816"/>
                <a:chOff x="7271493" y="3003548"/>
                <a:chExt cx="1591520" cy="1330816"/>
              </a:xfrm>
              <a:solidFill>
                <a:srgbClr val="5F5F5F"/>
              </a:solidFill>
            </p:grpSpPr>
            <p:sp>
              <p:nvSpPr>
                <p:cNvPr id="104" name="Freeform 100"/>
                <p:cNvSpPr>
                  <a:spLocks/>
                </p:cNvSpPr>
                <p:nvPr/>
              </p:nvSpPr>
              <p:spPr bwMode="gray">
                <a:xfrm>
                  <a:off x="7488238" y="3405188"/>
                  <a:ext cx="7937" cy="9525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" name="Oval 108"/>
                <p:cNvSpPr>
                  <a:spLocks noChangeArrowheads="1"/>
                </p:cNvSpPr>
                <p:nvPr/>
              </p:nvSpPr>
              <p:spPr bwMode="gray">
                <a:xfrm>
                  <a:off x="8250238" y="3635375"/>
                  <a:ext cx="252412" cy="261938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" name="Oval 109"/>
                <p:cNvSpPr>
                  <a:spLocks noChangeArrowheads="1"/>
                </p:cNvSpPr>
                <p:nvPr/>
              </p:nvSpPr>
              <p:spPr bwMode="gray">
                <a:xfrm>
                  <a:off x="7332664" y="4072426"/>
                  <a:ext cx="261936" cy="261938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7" name="Oval 113"/>
                <p:cNvSpPr>
                  <a:spLocks noChangeArrowheads="1"/>
                </p:cNvSpPr>
                <p:nvPr/>
              </p:nvSpPr>
              <p:spPr bwMode="gray">
                <a:xfrm>
                  <a:off x="7271493" y="3003548"/>
                  <a:ext cx="228601" cy="230188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" name="Oval 115"/>
                <p:cNvSpPr>
                  <a:spLocks noChangeArrowheads="1"/>
                </p:cNvSpPr>
                <p:nvPr/>
              </p:nvSpPr>
              <p:spPr bwMode="gray">
                <a:xfrm>
                  <a:off x="7812686" y="3523470"/>
                  <a:ext cx="204786" cy="204789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" name="Oval 116"/>
                <p:cNvSpPr>
                  <a:spLocks noChangeArrowheads="1"/>
                </p:cNvSpPr>
                <p:nvPr/>
              </p:nvSpPr>
              <p:spPr bwMode="gray">
                <a:xfrm>
                  <a:off x="7997381" y="4077692"/>
                  <a:ext cx="204788" cy="204789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" name="Oval 119"/>
                <p:cNvSpPr>
                  <a:spLocks noChangeArrowheads="1"/>
                </p:cNvSpPr>
                <p:nvPr/>
              </p:nvSpPr>
              <p:spPr bwMode="gray">
                <a:xfrm>
                  <a:off x="8357034" y="3151185"/>
                  <a:ext cx="171451" cy="165100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" name="Oval 125"/>
                <p:cNvSpPr>
                  <a:spLocks noChangeArrowheads="1"/>
                </p:cNvSpPr>
                <p:nvPr/>
              </p:nvSpPr>
              <p:spPr bwMode="gray">
                <a:xfrm>
                  <a:off x="7671066" y="3752238"/>
                  <a:ext cx="146049" cy="146050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" name="Oval 126"/>
                <p:cNvSpPr>
                  <a:spLocks noChangeArrowheads="1"/>
                </p:cNvSpPr>
                <p:nvPr/>
              </p:nvSpPr>
              <p:spPr bwMode="gray">
                <a:xfrm>
                  <a:off x="7879437" y="3092380"/>
                  <a:ext cx="139699" cy="147639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3" name="Oval 127"/>
                <p:cNvSpPr>
                  <a:spLocks noChangeArrowheads="1"/>
                </p:cNvSpPr>
                <p:nvPr/>
              </p:nvSpPr>
              <p:spPr bwMode="gray">
                <a:xfrm>
                  <a:off x="8248650" y="3348038"/>
                  <a:ext cx="147638" cy="147639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" name="Oval 128"/>
                <p:cNvSpPr>
                  <a:spLocks noChangeArrowheads="1"/>
                </p:cNvSpPr>
                <p:nvPr/>
              </p:nvSpPr>
              <p:spPr bwMode="gray">
                <a:xfrm>
                  <a:off x="8712202" y="4094425"/>
                  <a:ext cx="147638" cy="139699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5" name="Oval 132"/>
                <p:cNvSpPr>
                  <a:spLocks noChangeArrowheads="1"/>
                </p:cNvSpPr>
                <p:nvPr/>
              </p:nvSpPr>
              <p:spPr bwMode="gray">
                <a:xfrm>
                  <a:off x="7947025" y="3348038"/>
                  <a:ext cx="106362" cy="114300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6" name="Oval 133"/>
                <p:cNvSpPr>
                  <a:spLocks noChangeArrowheads="1"/>
                </p:cNvSpPr>
                <p:nvPr/>
              </p:nvSpPr>
              <p:spPr bwMode="gray">
                <a:xfrm>
                  <a:off x="7360026" y="3684588"/>
                  <a:ext cx="114300" cy="114300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" name="Oval 134"/>
                <p:cNvSpPr>
                  <a:spLocks noChangeArrowheads="1"/>
                </p:cNvSpPr>
                <p:nvPr/>
              </p:nvSpPr>
              <p:spPr bwMode="gray">
                <a:xfrm>
                  <a:off x="8061325" y="3700463"/>
                  <a:ext cx="106362" cy="114300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" name="Oval 135"/>
                <p:cNvSpPr>
                  <a:spLocks noChangeArrowheads="1"/>
                </p:cNvSpPr>
                <p:nvPr/>
              </p:nvSpPr>
              <p:spPr bwMode="gray">
                <a:xfrm>
                  <a:off x="8659022" y="3485284"/>
                  <a:ext cx="106361" cy="114299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9" name="Oval 138"/>
                <p:cNvSpPr>
                  <a:spLocks noChangeArrowheads="1"/>
                </p:cNvSpPr>
                <p:nvPr/>
              </p:nvSpPr>
              <p:spPr bwMode="gray">
                <a:xfrm>
                  <a:off x="8675688" y="3840163"/>
                  <a:ext cx="98425" cy="88900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0" name="Oval 139"/>
                <p:cNvSpPr>
                  <a:spLocks noChangeArrowheads="1"/>
                </p:cNvSpPr>
                <p:nvPr/>
              </p:nvSpPr>
              <p:spPr bwMode="gray">
                <a:xfrm>
                  <a:off x="8307388" y="3954463"/>
                  <a:ext cx="88900" cy="98425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1" name="Oval 140"/>
                <p:cNvSpPr>
                  <a:spLocks noChangeArrowheads="1"/>
                </p:cNvSpPr>
                <p:nvPr/>
              </p:nvSpPr>
              <p:spPr bwMode="gray">
                <a:xfrm>
                  <a:off x="7864475" y="3978275"/>
                  <a:ext cx="90487" cy="90488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2" name="Oval 141"/>
                <p:cNvSpPr>
                  <a:spLocks noChangeArrowheads="1"/>
                </p:cNvSpPr>
                <p:nvPr/>
              </p:nvSpPr>
              <p:spPr bwMode="gray">
                <a:xfrm>
                  <a:off x="8764588" y="3180555"/>
                  <a:ext cx="98425" cy="90487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3" name="Oval 144"/>
                <p:cNvSpPr>
                  <a:spLocks noChangeArrowheads="1"/>
                </p:cNvSpPr>
                <p:nvPr/>
              </p:nvSpPr>
              <p:spPr bwMode="gray">
                <a:xfrm>
                  <a:off x="7435850" y="3352801"/>
                  <a:ext cx="228601" cy="238124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03" name="Freeform 101"/>
              <p:cNvSpPr>
                <a:spLocks/>
              </p:cNvSpPr>
              <p:nvPr/>
            </p:nvSpPr>
            <p:spPr bwMode="gray">
              <a:xfrm>
                <a:off x="714531" y="3067700"/>
                <a:ext cx="9453561" cy="1316545"/>
              </a:xfrm>
              <a:custGeom>
                <a:avLst/>
                <a:gdLst>
                  <a:gd name="T0" fmla="*/ 822 w 826"/>
                  <a:gd name="T1" fmla="*/ 93 h 125"/>
                  <a:gd name="T2" fmla="*/ 826 w 826"/>
                  <a:gd name="T3" fmla="*/ 93 h 125"/>
                  <a:gd name="T4" fmla="*/ 826 w 826"/>
                  <a:gd name="T5" fmla="*/ 85 h 125"/>
                  <a:gd name="T6" fmla="*/ 817 w 826"/>
                  <a:gd name="T7" fmla="*/ 75 h 125"/>
                  <a:gd name="T8" fmla="*/ 826 w 826"/>
                  <a:gd name="T9" fmla="*/ 65 h 125"/>
                  <a:gd name="T10" fmla="*/ 826 w 826"/>
                  <a:gd name="T11" fmla="*/ 54 h 125"/>
                  <a:gd name="T12" fmla="*/ 817 w 826"/>
                  <a:gd name="T13" fmla="*/ 57 h 125"/>
                  <a:gd name="T14" fmla="*/ 801 w 826"/>
                  <a:gd name="T15" fmla="*/ 42 h 125"/>
                  <a:gd name="T16" fmla="*/ 807 w 826"/>
                  <a:gd name="T17" fmla="*/ 30 h 125"/>
                  <a:gd name="T18" fmla="*/ 797 w 826"/>
                  <a:gd name="T19" fmla="*/ 13 h 125"/>
                  <a:gd name="T20" fmla="*/ 802 w 826"/>
                  <a:gd name="T21" fmla="*/ 0 h 125"/>
                  <a:gd name="T22" fmla="*/ 0 w 826"/>
                  <a:gd name="T23" fmla="*/ 0 h 125"/>
                  <a:gd name="T24" fmla="*/ 0 w 826"/>
                  <a:gd name="T25" fmla="*/ 125 h 125"/>
                  <a:gd name="T26" fmla="*/ 801 w 826"/>
                  <a:gd name="T27" fmla="*/ 125 h 125"/>
                  <a:gd name="T28" fmla="*/ 799 w 826"/>
                  <a:gd name="T29" fmla="*/ 115 h 125"/>
                  <a:gd name="T30" fmla="*/ 822 w 826"/>
                  <a:gd name="T31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26" h="125">
                    <a:moveTo>
                      <a:pt x="822" y="93"/>
                    </a:moveTo>
                    <a:cubicBezTo>
                      <a:pt x="823" y="93"/>
                      <a:pt x="825" y="93"/>
                      <a:pt x="826" y="93"/>
                    </a:cubicBezTo>
                    <a:cubicBezTo>
                      <a:pt x="826" y="85"/>
                      <a:pt x="826" y="85"/>
                      <a:pt x="826" y="85"/>
                    </a:cubicBezTo>
                    <a:cubicBezTo>
                      <a:pt x="821" y="85"/>
                      <a:pt x="817" y="80"/>
                      <a:pt x="817" y="75"/>
                    </a:cubicBezTo>
                    <a:cubicBezTo>
                      <a:pt x="817" y="70"/>
                      <a:pt x="821" y="65"/>
                      <a:pt x="826" y="65"/>
                    </a:cubicBezTo>
                    <a:cubicBezTo>
                      <a:pt x="826" y="54"/>
                      <a:pt x="826" y="54"/>
                      <a:pt x="826" y="54"/>
                    </a:cubicBezTo>
                    <a:cubicBezTo>
                      <a:pt x="823" y="56"/>
                      <a:pt x="820" y="57"/>
                      <a:pt x="817" y="57"/>
                    </a:cubicBezTo>
                    <a:cubicBezTo>
                      <a:pt x="808" y="57"/>
                      <a:pt x="801" y="50"/>
                      <a:pt x="801" y="42"/>
                    </a:cubicBezTo>
                    <a:cubicBezTo>
                      <a:pt x="801" y="37"/>
                      <a:pt x="804" y="32"/>
                      <a:pt x="807" y="30"/>
                    </a:cubicBezTo>
                    <a:cubicBezTo>
                      <a:pt x="801" y="26"/>
                      <a:pt x="797" y="20"/>
                      <a:pt x="797" y="13"/>
                    </a:cubicBezTo>
                    <a:cubicBezTo>
                      <a:pt x="797" y="8"/>
                      <a:pt x="799" y="3"/>
                      <a:pt x="80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801" y="125"/>
                      <a:pt x="801" y="125"/>
                      <a:pt x="801" y="125"/>
                    </a:cubicBezTo>
                    <a:cubicBezTo>
                      <a:pt x="800" y="122"/>
                      <a:pt x="799" y="119"/>
                      <a:pt x="799" y="115"/>
                    </a:cubicBezTo>
                    <a:cubicBezTo>
                      <a:pt x="799" y="103"/>
                      <a:pt x="809" y="93"/>
                      <a:pt x="822" y="93"/>
                    </a:cubicBezTo>
                    <a:close/>
                  </a:path>
                </a:pathLst>
              </a:custGeom>
              <a:solidFill>
                <a:srgbClr val="0032B5"/>
              </a:solidFill>
              <a:ln>
                <a:noFill/>
              </a:ln>
            </p:spPr>
            <p:txBody>
              <a:bodyPr vert="horz" wrap="square" lIns="900000" tIns="108000" rIns="612000" bIns="4680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solidFill>
                    <a:srgbClr val="FFFFFF"/>
                  </a:solidFill>
                  <a:latin typeface="Calibri Light" panose="020F0302020204030204" pitchFamily="34" charset="0"/>
                </a:endParaRPr>
              </a:p>
            </p:txBody>
          </p:sp>
        </p:grpSp>
        <p:sp>
          <p:nvSpPr>
            <p:cNvPr id="101" name="Rechteck 24"/>
            <p:cNvSpPr/>
            <p:nvPr/>
          </p:nvSpPr>
          <p:spPr bwMode="gray">
            <a:xfrm rot="16200000">
              <a:off x="-3077539" y="3077540"/>
              <a:ext cx="6858002" cy="702924"/>
            </a:xfrm>
            <a:prstGeom prst="rect">
              <a:avLst/>
            </a:prstGeom>
            <a:solidFill>
              <a:schemeClr val="bg1"/>
            </a:soli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5" name="Прямоугольник 174"/>
          <p:cNvSpPr/>
          <p:nvPr/>
        </p:nvSpPr>
        <p:spPr>
          <a:xfrm>
            <a:off x="114300" y="666661"/>
            <a:ext cx="8953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Компания РАСКОМ предоставляет услугу КОЛОКАЦИЯ для размещения и обслуживания оборудования  клиентов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на своих технических </a:t>
            </a:r>
            <a:r>
              <a:rPr lang="ru-RU" sz="1400" dirty="0" smtClean="0">
                <a:solidFill>
                  <a:schemeClr val="bg1"/>
                </a:solidFill>
              </a:rPr>
              <a:t>площадках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77" name="Picture 2" descr="C:\Users\michael.w\Desktop\schatten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40" r="8844"/>
          <a:stretch/>
        </p:blipFill>
        <p:spPr bwMode="gray">
          <a:xfrm>
            <a:off x="246486" y="1281536"/>
            <a:ext cx="8648608" cy="11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0" name="Gruppieren 112"/>
          <p:cNvGrpSpPr>
            <a:grpSpLocks noChangeAspect="1"/>
          </p:cNvGrpSpPr>
          <p:nvPr/>
        </p:nvGrpSpPr>
        <p:grpSpPr bwMode="gray">
          <a:xfrm>
            <a:off x="4589625" y="1832047"/>
            <a:ext cx="3859533" cy="2345804"/>
            <a:chOff x="684215" y="1266873"/>
            <a:chExt cx="11156256" cy="4854332"/>
          </a:xfrm>
        </p:grpSpPr>
        <p:grpSp>
          <p:nvGrpSpPr>
            <p:cNvPr id="181" name="Gruppieren 1"/>
            <p:cNvGrpSpPr/>
            <p:nvPr/>
          </p:nvGrpSpPr>
          <p:grpSpPr bwMode="gray">
            <a:xfrm>
              <a:off x="684215" y="1266873"/>
              <a:ext cx="11099797" cy="1303291"/>
              <a:chOff x="684215" y="1266873"/>
              <a:chExt cx="11099797" cy="1303291"/>
            </a:xfrm>
          </p:grpSpPr>
          <p:grpSp>
            <p:nvGrpSpPr>
              <p:cNvPr id="237" name="Gruppieren 82"/>
              <p:cNvGrpSpPr/>
              <p:nvPr/>
            </p:nvGrpSpPr>
            <p:grpSpPr bwMode="gray">
              <a:xfrm>
                <a:off x="9663113" y="1288421"/>
                <a:ext cx="2120899" cy="1224592"/>
                <a:chOff x="6710363" y="1288421"/>
                <a:chExt cx="2120899" cy="1224592"/>
              </a:xfrm>
              <a:solidFill>
                <a:schemeClr val="accent1"/>
              </a:solidFill>
            </p:grpSpPr>
            <p:sp>
              <p:nvSpPr>
                <p:cNvPr id="239" name="Oval 104"/>
                <p:cNvSpPr>
                  <a:spLocks noChangeArrowheads="1"/>
                </p:cNvSpPr>
                <p:nvPr/>
              </p:nvSpPr>
              <p:spPr bwMode="gray">
                <a:xfrm>
                  <a:off x="6710363" y="2128838"/>
                  <a:ext cx="368300" cy="376238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Oval 105"/>
                <p:cNvSpPr>
                  <a:spLocks noChangeArrowheads="1"/>
                </p:cNvSpPr>
                <p:nvPr/>
              </p:nvSpPr>
              <p:spPr bwMode="gray">
                <a:xfrm>
                  <a:off x="8172839" y="1547812"/>
                  <a:ext cx="295275" cy="295274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" name="Oval 106"/>
                <p:cNvSpPr>
                  <a:spLocks noChangeArrowheads="1"/>
                </p:cNvSpPr>
                <p:nvPr/>
              </p:nvSpPr>
              <p:spPr bwMode="gray">
                <a:xfrm>
                  <a:off x="8281988" y="2219325"/>
                  <a:ext cx="287337" cy="293688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2" name="Oval 107"/>
                <p:cNvSpPr>
                  <a:spLocks noChangeArrowheads="1"/>
                </p:cNvSpPr>
                <p:nvPr/>
              </p:nvSpPr>
              <p:spPr bwMode="gray">
                <a:xfrm>
                  <a:off x="6751637" y="1399546"/>
                  <a:ext cx="261938" cy="254001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" name="Oval 110"/>
                <p:cNvSpPr>
                  <a:spLocks noChangeArrowheads="1"/>
                </p:cNvSpPr>
                <p:nvPr/>
              </p:nvSpPr>
              <p:spPr bwMode="gray">
                <a:xfrm>
                  <a:off x="7308058" y="1412875"/>
                  <a:ext cx="261938" cy="269875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" name="Oval 111"/>
                <p:cNvSpPr>
                  <a:spLocks noChangeArrowheads="1"/>
                </p:cNvSpPr>
                <p:nvPr/>
              </p:nvSpPr>
              <p:spPr bwMode="gray">
                <a:xfrm>
                  <a:off x="7914043" y="1288421"/>
                  <a:ext cx="236538" cy="238124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" name="Oval 112"/>
                <p:cNvSpPr>
                  <a:spLocks noChangeArrowheads="1"/>
                </p:cNvSpPr>
                <p:nvPr/>
              </p:nvSpPr>
              <p:spPr bwMode="gray">
                <a:xfrm>
                  <a:off x="7210425" y="2055813"/>
                  <a:ext cx="228600" cy="228600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6" name="Oval 114"/>
                <p:cNvSpPr>
                  <a:spLocks noChangeArrowheads="1"/>
                </p:cNvSpPr>
                <p:nvPr/>
              </p:nvSpPr>
              <p:spPr bwMode="gray">
                <a:xfrm>
                  <a:off x="8004175" y="2087563"/>
                  <a:ext cx="204787" cy="204788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" name="Oval 117"/>
                <p:cNvSpPr>
                  <a:spLocks noChangeArrowheads="1"/>
                </p:cNvSpPr>
                <p:nvPr/>
              </p:nvSpPr>
              <p:spPr bwMode="gray">
                <a:xfrm>
                  <a:off x="8593138" y="1727200"/>
                  <a:ext cx="204787" cy="204788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" name="Oval 118"/>
                <p:cNvSpPr>
                  <a:spLocks noChangeArrowheads="1"/>
                </p:cNvSpPr>
                <p:nvPr/>
              </p:nvSpPr>
              <p:spPr bwMode="gray">
                <a:xfrm>
                  <a:off x="7897813" y="1874834"/>
                  <a:ext cx="163511" cy="163513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" name="Oval 120"/>
                <p:cNvSpPr>
                  <a:spLocks noChangeArrowheads="1"/>
                </p:cNvSpPr>
                <p:nvPr/>
              </p:nvSpPr>
              <p:spPr bwMode="gray">
                <a:xfrm>
                  <a:off x="7832725" y="2308225"/>
                  <a:ext cx="171450" cy="173038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0" name="Oval 121"/>
                <p:cNvSpPr>
                  <a:spLocks noChangeArrowheads="1"/>
                </p:cNvSpPr>
                <p:nvPr/>
              </p:nvSpPr>
              <p:spPr bwMode="gray">
                <a:xfrm>
                  <a:off x="8315325" y="2030413"/>
                  <a:ext cx="155575" cy="163513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" name="Oval 122"/>
                <p:cNvSpPr>
                  <a:spLocks noChangeArrowheads="1"/>
                </p:cNvSpPr>
                <p:nvPr/>
              </p:nvSpPr>
              <p:spPr bwMode="gray">
                <a:xfrm>
                  <a:off x="8540456" y="1363868"/>
                  <a:ext cx="155576" cy="155575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" name="Oval 123"/>
                <p:cNvSpPr>
                  <a:spLocks noChangeArrowheads="1"/>
                </p:cNvSpPr>
                <p:nvPr/>
              </p:nvSpPr>
              <p:spPr bwMode="gray">
                <a:xfrm>
                  <a:off x="6980238" y="1816894"/>
                  <a:ext cx="155576" cy="147637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" name="Oval 124"/>
                <p:cNvSpPr>
                  <a:spLocks noChangeArrowheads="1"/>
                </p:cNvSpPr>
                <p:nvPr/>
              </p:nvSpPr>
              <p:spPr bwMode="gray">
                <a:xfrm>
                  <a:off x="7659688" y="2055813"/>
                  <a:ext cx="139700" cy="146050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4" name="Oval 129"/>
                <p:cNvSpPr>
                  <a:spLocks noChangeArrowheads="1"/>
                </p:cNvSpPr>
                <p:nvPr/>
              </p:nvSpPr>
              <p:spPr bwMode="gray">
                <a:xfrm>
                  <a:off x="7135813" y="2300288"/>
                  <a:ext cx="115887" cy="114300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5" name="Oval 130"/>
                <p:cNvSpPr>
                  <a:spLocks noChangeArrowheads="1"/>
                </p:cNvSpPr>
                <p:nvPr/>
              </p:nvSpPr>
              <p:spPr bwMode="gray">
                <a:xfrm>
                  <a:off x="7815264" y="1609723"/>
                  <a:ext cx="114299" cy="114299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6" name="Oval 131"/>
                <p:cNvSpPr>
                  <a:spLocks noChangeArrowheads="1"/>
                </p:cNvSpPr>
                <p:nvPr/>
              </p:nvSpPr>
              <p:spPr bwMode="gray">
                <a:xfrm>
                  <a:off x="8396288" y="1858963"/>
                  <a:ext cx="115887" cy="114300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7" name="Oval 136"/>
                <p:cNvSpPr>
                  <a:spLocks noChangeArrowheads="1"/>
                </p:cNvSpPr>
                <p:nvPr/>
              </p:nvSpPr>
              <p:spPr bwMode="gray">
                <a:xfrm>
                  <a:off x="8740775" y="1957388"/>
                  <a:ext cx="90487" cy="98425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8" name="Oval 137"/>
                <p:cNvSpPr>
                  <a:spLocks noChangeArrowheads="1"/>
                </p:cNvSpPr>
                <p:nvPr/>
              </p:nvSpPr>
              <p:spPr bwMode="gray">
                <a:xfrm>
                  <a:off x="8740775" y="2341563"/>
                  <a:ext cx="90487" cy="98425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9" name="Oval 142"/>
                <p:cNvSpPr>
                  <a:spLocks noChangeArrowheads="1"/>
                </p:cNvSpPr>
                <p:nvPr/>
              </p:nvSpPr>
              <p:spPr bwMode="gray">
                <a:xfrm>
                  <a:off x="8593138" y="2112963"/>
                  <a:ext cx="171450" cy="163513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0" name="Oval 143"/>
                <p:cNvSpPr>
                  <a:spLocks noChangeArrowheads="1"/>
                </p:cNvSpPr>
                <p:nvPr/>
              </p:nvSpPr>
              <p:spPr bwMode="gray">
                <a:xfrm>
                  <a:off x="7361236" y="1771647"/>
                  <a:ext cx="238125" cy="238124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1" name="Oval 145"/>
                <p:cNvSpPr>
                  <a:spLocks noChangeArrowheads="1"/>
                </p:cNvSpPr>
                <p:nvPr/>
              </p:nvSpPr>
              <p:spPr bwMode="gray">
                <a:xfrm>
                  <a:off x="7496175" y="2251075"/>
                  <a:ext cx="230187" cy="238125"/>
                </a:xfrm>
                <a:prstGeom prst="ellipse">
                  <a:avLst/>
                </a:prstGeom>
                <a:solidFill>
                  <a:srgbClr val="E2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38" name="Freeform 103"/>
              <p:cNvSpPr>
                <a:spLocks/>
              </p:cNvSpPr>
              <p:nvPr/>
            </p:nvSpPr>
            <p:spPr bwMode="gray">
              <a:xfrm>
                <a:off x="684215" y="1266873"/>
                <a:ext cx="8802684" cy="1303291"/>
              </a:xfrm>
              <a:custGeom>
                <a:avLst/>
                <a:gdLst>
                  <a:gd name="T0" fmla="*/ 693 w 717"/>
                  <a:gd name="T1" fmla="*/ 106 h 124"/>
                  <a:gd name="T2" fmla="*/ 700 w 717"/>
                  <a:gd name="T3" fmla="*/ 107 h 124"/>
                  <a:gd name="T4" fmla="*/ 697 w 717"/>
                  <a:gd name="T5" fmla="*/ 96 h 124"/>
                  <a:gd name="T6" fmla="*/ 716 w 717"/>
                  <a:gd name="T7" fmla="*/ 77 h 124"/>
                  <a:gd name="T8" fmla="*/ 717 w 717"/>
                  <a:gd name="T9" fmla="*/ 77 h 124"/>
                  <a:gd name="T10" fmla="*/ 717 w 717"/>
                  <a:gd name="T11" fmla="*/ 69 h 124"/>
                  <a:gd name="T12" fmla="*/ 709 w 717"/>
                  <a:gd name="T13" fmla="*/ 59 h 124"/>
                  <a:gd name="T14" fmla="*/ 717 w 717"/>
                  <a:gd name="T15" fmla="*/ 50 h 124"/>
                  <a:gd name="T16" fmla="*/ 717 w 717"/>
                  <a:gd name="T17" fmla="*/ 39 h 124"/>
                  <a:gd name="T18" fmla="*/ 704 w 717"/>
                  <a:gd name="T19" fmla="*/ 23 h 124"/>
                  <a:gd name="T20" fmla="*/ 717 w 717"/>
                  <a:gd name="T21" fmla="*/ 7 h 124"/>
                  <a:gd name="T22" fmla="*/ 717 w 717"/>
                  <a:gd name="T23" fmla="*/ 0 h 124"/>
                  <a:gd name="T24" fmla="*/ 0 w 717"/>
                  <a:gd name="T25" fmla="*/ 0 h 124"/>
                  <a:gd name="T26" fmla="*/ 0 w 717"/>
                  <a:gd name="T27" fmla="*/ 124 h 124"/>
                  <a:gd name="T28" fmla="*/ 678 w 717"/>
                  <a:gd name="T29" fmla="*/ 124 h 124"/>
                  <a:gd name="T30" fmla="*/ 677 w 717"/>
                  <a:gd name="T31" fmla="*/ 122 h 124"/>
                  <a:gd name="T32" fmla="*/ 693 w 717"/>
                  <a:gd name="T33" fmla="*/ 106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7" h="124">
                    <a:moveTo>
                      <a:pt x="693" y="106"/>
                    </a:moveTo>
                    <a:cubicBezTo>
                      <a:pt x="696" y="106"/>
                      <a:pt x="698" y="106"/>
                      <a:pt x="700" y="107"/>
                    </a:cubicBezTo>
                    <a:cubicBezTo>
                      <a:pt x="698" y="104"/>
                      <a:pt x="697" y="100"/>
                      <a:pt x="697" y="96"/>
                    </a:cubicBezTo>
                    <a:cubicBezTo>
                      <a:pt x="697" y="85"/>
                      <a:pt x="706" y="77"/>
                      <a:pt x="716" y="77"/>
                    </a:cubicBezTo>
                    <a:cubicBezTo>
                      <a:pt x="717" y="77"/>
                      <a:pt x="717" y="77"/>
                      <a:pt x="717" y="77"/>
                    </a:cubicBezTo>
                    <a:cubicBezTo>
                      <a:pt x="717" y="69"/>
                      <a:pt x="717" y="69"/>
                      <a:pt x="717" y="69"/>
                    </a:cubicBezTo>
                    <a:cubicBezTo>
                      <a:pt x="713" y="68"/>
                      <a:pt x="709" y="64"/>
                      <a:pt x="709" y="59"/>
                    </a:cubicBezTo>
                    <a:cubicBezTo>
                      <a:pt x="709" y="55"/>
                      <a:pt x="713" y="50"/>
                      <a:pt x="717" y="50"/>
                    </a:cubicBezTo>
                    <a:cubicBezTo>
                      <a:pt x="717" y="39"/>
                      <a:pt x="717" y="39"/>
                      <a:pt x="717" y="39"/>
                    </a:cubicBezTo>
                    <a:cubicBezTo>
                      <a:pt x="709" y="38"/>
                      <a:pt x="704" y="31"/>
                      <a:pt x="704" y="23"/>
                    </a:cubicBezTo>
                    <a:cubicBezTo>
                      <a:pt x="704" y="15"/>
                      <a:pt x="709" y="8"/>
                      <a:pt x="717" y="7"/>
                    </a:cubicBezTo>
                    <a:cubicBezTo>
                      <a:pt x="717" y="0"/>
                      <a:pt x="717" y="0"/>
                      <a:pt x="7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678" y="124"/>
                      <a:pt x="678" y="124"/>
                      <a:pt x="678" y="124"/>
                    </a:cubicBezTo>
                    <a:cubicBezTo>
                      <a:pt x="677" y="124"/>
                      <a:pt x="677" y="123"/>
                      <a:pt x="677" y="122"/>
                    </a:cubicBezTo>
                    <a:cubicBezTo>
                      <a:pt x="677" y="113"/>
                      <a:pt x="685" y="106"/>
                      <a:pt x="693" y="106"/>
                    </a:cubicBezTo>
                    <a:close/>
                  </a:path>
                </a:pathLst>
              </a:custGeom>
              <a:solidFill>
                <a:srgbClr val="E20A16"/>
              </a:solidFill>
              <a:ln>
                <a:noFill/>
              </a:ln>
            </p:spPr>
            <p:txBody>
              <a:bodyPr vert="horz" wrap="square" lIns="900000" tIns="10800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solidFill>
                    <a:srgbClr val="FFFFFF"/>
                  </a:solidFill>
                  <a:latin typeface="Calibri Light" panose="020F0302020204030204" pitchFamily="34" charset="0"/>
                </a:endParaRPr>
              </a:p>
            </p:txBody>
          </p:sp>
        </p:grpSp>
        <p:grpSp>
          <p:nvGrpSpPr>
            <p:cNvPr id="182" name="Gruppieren 111"/>
            <p:cNvGrpSpPr/>
            <p:nvPr/>
          </p:nvGrpSpPr>
          <p:grpSpPr bwMode="gray">
            <a:xfrm>
              <a:off x="684215" y="4764086"/>
              <a:ext cx="11141685" cy="1357119"/>
              <a:chOff x="684215" y="4764086"/>
              <a:chExt cx="11141685" cy="1357119"/>
            </a:xfrm>
          </p:grpSpPr>
          <p:grpSp>
            <p:nvGrpSpPr>
              <p:cNvPr id="211" name="Gruppieren 52"/>
              <p:cNvGrpSpPr/>
              <p:nvPr/>
            </p:nvGrpSpPr>
            <p:grpSpPr bwMode="gray">
              <a:xfrm>
                <a:off x="9425783" y="4764086"/>
                <a:ext cx="2400117" cy="1357119"/>
                <a:chOff x="6473033" y="4764086"/>
                <a:chExt cx="2400117" cy="1357119"/>
              </a:xfr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25000">
                    <a:schemeClr val="accent1">
                      <a:lumMod val="75000"/>
                    </a:schemeClr>
                  </a:gs>
                </a:gsLst>
                <a:lin ang="16800000" scaled="0"/>
                <a:tileRect/>
              </a:gradFill>
            </p:grpSpPr>
            <p:sp>
              <p:nvSpPr>
                <p:cNvPr id="214" name="Oval 146"/>
                <p:cNvSpPr>
                  <a:spLocks noChangeArrowheads="1"/>
                </p:cNvSpPr>
                <p:nvPr/>
              </p:nvSpPr>
              <p:spPr bwMode="gray">
                <a:xfrm>
                  <a:off x="6473033" y="5716853"/>
                  <a:ext cx="376237" cy="36830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5" name="Oval 147"/>
                <p:cNvSpPr>
                  <a:spLocks noChangeArrowheads="1"/>
                </p:cNvSpPr>
                <p:nvPr/>
              </p:nvSpPr>
              <p:spPr bwMode="gray">
                <a:xfrm>
                  <a:off x="8012113" y="4953000"/>
                  <a:ext cx="295275" cy="295275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6" name="Oval 148"/>
                <p:cNvSpPr>
                  <a:spLocks noChangeArrowheads="1"/>
                </p:cNvSpPr>
                <p:nvPr/>
              </p:nvSpPr>
              <p:spPr bwMode="gray">
                <a:xfrm>
                  <a:off x="8548394" y="5825931"/>
                  <a:ext cx="295275" cy="295274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" name="Oval 149"/>
                <p:cNvSpPr>
                  <a:spLocks noChangeArrowheads="1"/>
                </p:cNvSpPr>
                <p:nvPr/>
              </p:nvSpPr>
              <p:spPr bwMode="gray">
                <a:xfrm>
                  <a:off x="6718301" y="4764086"/>
                  <a:ext cx="261938" cy="261939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" name="Oval 150"/>
                <p:cNvSpPr>
                  <a:spLocks noChangeArrowheads="1"/>
                </p:cNvSpPr>
                <p:nvPr/>
              </p:nvSpPr>
              <p:spPr bwMode="gray">
                <a:xfrm>
                  <a:off x="7256580" y="4993480"/>
                  <a:ext cx="261938" cy="261939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" name="Oval 151"/>
                <p:cNvSpPr>
                  <a:spLocks noChangeArrowheads="1"/>
                </p:cNvSpPr>
                <p:nvPr/>
              </p:nvSpPr>
              <p:spPr bwMode="gray">
                <a:xfrm>
                  <a:off x="7610475" y="4789488"/>
                  <a:ext cx="238125" cy="236538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0" name="Oval 152"/>
                <p:cNvSpPr>
                  <a:spLocks noChangeArrowheads="1"/>
                </p:cNvSpPr>
                <p:nvPr/>
              </p:nvSpPr>
              <p:spPr bwMode="gray">
                <a:xfrm>
                  <a:off x="7251698" y="5629080"/>
                  <a:ext cx="228601" cy="230188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" name="Oval 153"/>
                <p:cNvSpPr>
                  <a:spLocks noChangeArrowheads="1"/>
                </p:cNvSpPr>
                <p:nvPr/>
              </p:nvSpPr>
              <p:spPr bwMode="gray">
                <a:xfrm>
                  <a:off x="7996238" y="5321300"/>
                  <a:ext cx="204787" cy="204788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" name="Oval 154"/>
                <p:cNvSpPr>
                  <a:spLocks noChangeArrowheads="1"/>
                </p:cNvSpPr>
                <p:nvPr/>
              </p:nvSpPr>
              <p:spPr bwMode="gray">
                <a:xfrm>
                  <a:off x="8668362" y="4841874"/>
                  <a:ext cx="204788" cy="204789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" name="Oval 155"/>
                <p:cNvSpPr>
                  <a:spLocks noChangeArrowheads="1"/>
                </p:cNvSpPr>
                <p:nvPr/>
              </p:nvSpPr>
              <p:spPr bwMode="gray">
                <a:xfrm>
                  <a:off x="7799388" y="5149850"/>
                  <a:ext cx="163512" cy="17145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4" name="Oval 156"/>
                <p:cNvSpPr>
                  <a:spLocks noChangeArrowheads="1"/>
                </p:cNvSpPr>
                <p:nvPr/>
              </p:nvSpPr>
              <p:spPr bwMode="gray">
                <a:xfrm>
                  <a:off x="7824788" y="5541963"/>
                  <a:ext cx="171450" cy="17145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5" name="Oval 157"/>
                <p:cNvSpPr>
                  <a:spLocks noChangeArrowheads="1"/>
                </p:cNvSpPr>
                <p:nvPr/>
              </p:nvSpPr>
              <p:spPr bwMode="gray">
                <a:xfrm>
                  <a:off x="8261349" y="5708743"/>
                  <a:ext cx="155576" cy="155575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6" name="Oval 158"/>
                <p:cNvSpPr>
                  <a:spLocks noChangeArrowheads="1"/>
                </p:cNvSpPr>
                <p:nvPr/>
              </p:nvSpPr>
              <p:spPr bwMode="gray">
                <a:xfrm>
                  <a:off x="8368505" y="4788691"/>
                  <a:ext cx="153987" cy="163513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7" name="Oval 159"/>
                <p:cNvSpPr>
                  <a:spLocks noChangeArrowheads="1"/>
                </p:cNvSpPr>
                <p:nvPr/>
              </p:nvSpPr>
              <p:spPr bwMode="gray">
                <a:xfrm>
                  <a:off x="6812467" y="5277273"/>
                  <a:ext cx="155576" cy="155575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8" name="Oval 160"/>
                <p:cNvSpPr>
                  <a:spLocks noChangeArrowheads="1"/>
                </p:cNvSpPr>
                <p:nvPr/>
              </p:nvSpPr>
              <p:spPr bwMode="gray">
                <a:xfrm>
                  <a:off x="7589837" y="5346166"/>
                  <a:ext cx="139701" cy="139701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9" name="Oval 161"/>
                <p:cNvSpPr>
                  <a:spLocks noChangeArrowheads="1"/>
                </p:cNvSpPr>
                <p:nvPr/>
              </p:nvSpPr>
              <p:spPr bwMode="gray">
                <a:xfrm>
                  <a:off x="7025112" y="5825931"/>
                  <a:ext cx="114299" cy="106363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0" name="Oval 162"/>
                <p:cNvSpPr>
                  <a:spLocks noChangeArrowheads="1"/>
                </p:cNvSpPr>
                <p:nvPr/>
              </p:nvSpPr>
              <p:spPr bwMode="gray">
                <a:xfrm>
                  <a:off x="7832725" y="5010150"/>
                  <a:ext cx="114300" cy="11430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" name="Oval 163"/>
                <p:cNvSpPr>
                  <a:spLocks noChangeArrowheads="1"/>
                </p:cNvSpPr>
                <p:nvPr/>
              </p:nvSpPr>
              <p:spPr bwMode="gray">
                <a:xfrm>
                  <a:off x="8388350" y="5092700"/>
                  <a:ext cx="114300" cy="106363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" name="Oval 164"/>
                <p:cNvSpPr>
                  <a:spLocks noChangeArrowheads="1"/>
                </p:cNvSpPr>
                <p:nvPr/>
              </p:nvSpPr>
              <p:spPr bwMode="gray">
                <a:xfrm>
                  <a:off x="8732838" y="5189538"/>
                  <a:ext cx="90487" cy="98425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" name="Oval 165"/>
                <p:cNvSpPr>
                  <a:spLocks noChangeArrowheads="1"/>
                </p:cNvSpPr>
                <p:nvPr/>
              </p:nvSpPr>
              <p:spPr bwMode="gray">
                <a:xfrm>
                  <a:off x="8732838" y="5575300"/>
                  <a:ext cx="90487" cy="98425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4" name="Oval 166"/>
                <p:cNvSpPr>
                  <a:spLocks noChangeArrowheads="1"/>
                </p:cNvSpPr>
                <p:nvPr/>
              </p:nvSpPr>
              <p:spPr bwMode="gray">
                <a:xfrm>
                  <a:off x="8413748" y="5352662"/>
                  <a:ext cx="171451" cy="173038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" name="Oval 167"/>
                <p:cNvSpPr>
                  <a:spLocks noChangeArrowheads="1"/>
                </p:cNvSpPr>
                <p:nvPr/>
              </p:nvSpPr>
              <p:spPr bwMode="gray">
                <a:xfrm>
                  <a:off x="7050907" y="5403055"/>
                  <a:ext cx="228601" cy="236537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Oval 168"/>
                <p:cNvSpPr>
                  <a:spLocks noChangeArrowheads="1"/>
                </p:cNvSpPr>
                <p:nvPr/>
              </p:nvSpPr>
              <p:spPr bwMode="gray">
                <a:xfrm>
                  <a:off x="7673178" y="5859269"/>
                  <a:ext cx="236538" cy="228599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12" name="Freeform 102"/>
              <p:cNvSpPr>
                <a:spLocks/>
              </p:cNvSpPr>
              <p:nvPr/>
            </p:nvSpPr>
            <p:spPr bwMode="gray">
              <a:xfrm>
                <a:off x="684215" y="4789486"/>
                <a:ext cx="8802687" cy="1295667"/>
              </a:xfrm>
              <a:custGeom>
                <a:avLst/>
                <a:gdLst>
                  <a:gd name="T0" fmla="*/ 700 w 725"/>
                  <a:gd name="T1" fmla="*/ 103 h 124"/>
                  <a:gd name="T2" fmla="*/ 706 w 725"/>
                  <a:gd name="T3" fmla="*/ 105 h 124"/>
                  <a:gd name="T4" fmla="*/ 704 w 725"/>
                  <a:gd name="T5" fmla="*/ 96 h 124"/>
                  <a:gd name="T6" fmla="*/ 725 w 725"/>
                  <a:gd name="T7" fmla="*/ 74 h 124"/>
                  <a:gd name="T8" fmla="*/ 725 w 725"/>
                  <a:gd name="T9" fmla="*/ 69 h 124"/>
                  <a:gd name="T10" fmla="*/ 716 w 725"/>
                  <a:gd name="T11" fmla="*/ 59 h 124"/>
                  <a:gd name="T12" fmla="*/ 725 w 725"/>
                  <a:gd name="T13" fmla="*/ 49 h 124"/>
                  <a:gd name="T14" fmla="*/ 725 w 725"/>
                  <a:gd name="T15" fmla="*/ 40 h 124"/>
                  <a:gd name="T16" fmla="*/ 711 w 725"/>
                  <a:gd name="T17" fmla="*/ 24 h 124"/>
                  <a:gd name="T18" fmla="*/ 725 w 725"/>
                  <a:gd name="T19" fmla="*/ 7 h 124"/>
                  <a:gd name="T20" fmla="*/ 725 w 725"/>
                  <a:gd name="T21" fmla="*/ 0 h 124"/>
                  <a:gd name="T22" fmla="*/ 0 w 725"/>
                  <a:gd name="T23" fmla="*/ 0 h 124"/>
                  <a:gd name="T24" fmla="*/ 0 w 725"/>
                  <a:gd name="T25" fmla="*/ 124 h 124"/>
                  <a:gd name="T26" fmla="*/ 685 w 725"/>
                  <a:gd name="T27" fmla="*/ 124 h 124"/>
                  <a:gd name="T28" fmla="*/ 684 w 725"/>
                  <a:gd name="T29" fmla="*/ 120 h 124"/>
                  <a:gd name="T30" fmla="*/ 700 w 725"/>
                  <a:gd name="T31" fmla="*/ 10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5" h="124">
                    <a:moveTo>
                      <a:pt x="700" y="103"/>
                    </a:moveTo>
                    <a:cubicBezTo>
                      <a:pt x="702" y="103"/>
                      <a:pt x="704" y="104"/>
                      <a:pt x="706" y="105"/>
                    </a:cubicBezTo>
                    <a:cubicBezTo>
                      <a:pt x="705" y="102"/>
                      <a:pt x="704" y="99"/>
                      <a:pt x="704" y="96"/>
                    </a:cubicBezTo>
                    <a:cubicBezTo>
                      <a:pt x="704" y="84"/>
                      <a:pt x="714" y="75"/>
                      <a:pt x="725" y="74"/>
                    </a:cubicBezTo>
                    <a:cubicBezTo>
                      <a:pt x="725" y="69"/>
                      <a:pt x="725" y="69"/>
                      <a:pt x="725" y="69"/>
                    </a:cubicBezTo>
                    <a:cubicBezTo>
                      <a:pt x="720" y="69"/>
                      <a:pt x="716" y="64"/>
                      <a:pt x="716" y="59"/>
                    </a:cubicBezTo>
                    <a:cubicBezTo>
                      <a:pt x="716" y="54"/>
                      <a:pt x="720" y="50"/>
                      <a:pt x="725" y="49"/>
                    </a:cubicBezTo>
                    <a:cubicBezTo>
                      <a:pt x="725" y="40"/>
                      <a:pt x="725" y="40"/>
                      <a:pt x="725" y="40"/>
                    </a:cubicBezTo>
                    <a:cubicBezTo>
                      <a:pt x="717" y="39"/>
                      <a:pt x="711" y="32"/>
                      <a:pt x="711" y="24"/>
                    </a:cubicBezTo>
                    <a:cubicBezTo>
                      <a:pt x="711" y="15"/>
                      <a:pt x="717" y="9"/>
                      <a:pt x="725" y="7"/>
                    </a:cubicBezTo>
                    <a:cubicBezTo>
                      <a:pt x="725" y="0"/>
                      <a:pt x="725" y="0"/>
                      <a:pt x="7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685" y="124"/>
                      <a:pt x="685" y="124"/>
                      <a:pt x="685" y="124"/>
                    </a:cubicBezTo>
                    <a:cubicBezTo>
                      <a:pt x="684" y="123"/>
                      <a:pt x="684" y="121"/>
                      <a:pt x="684" y="120"/>
                    </a:cubicBezTo>
                    <a:cubicBezTo>
                      <a:pt x="684" y="111"/>
                      <a:pt x="691" y="103"/>
                      <a:pt x="700" y="103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 vert="horz" wrap="square" lIns="900000" tIns="108000" rIns="57600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solidFill>
                    <a:srgbClr val="FFFFFF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213" name="Oval 143" descr="© INSCALE GmbH, 21.06.2010"/>
              <p:cNvSpPr>
                <a:spLocks noChangeArrowheads="1"/>
              </p:cNvSpPr>
              <p:nvPr/>
            </p:nvSpPr>
            <p:spPr bwMode="gray">
              <a:xfrm>
                <a:off x="870677" y="5057141"/>
                <a:ext cx="446089" cy="446088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83" name="Gruppieren 2"/>
            <p:cNvGrpSpPr/>
            <p:nvPr/>
          </p:nvGrpSpPr>
          <p:grpSpPr bwMode="gray">
            <a:xfrm>
              <a:off x="695043" y="3043468"/>
              <a:ext cx="11145428" cy="1340774"/>
              <a:chOff x="695043" y="3043468"/>
              <a:chExt cx="11145428" cy="1340774"/>
            </a:xfrm>
          </p:grpSpPr>
          <p:grpSp>
            <p:nvGrpSpPr>
              <p:cNvPr id="189" name="Gruppieren 28"/>
              <p:cNvGrpSpPr/>
              <p:nvPr/>
            </p:nvGrpSpPr>
            <p:grpSpPr bwMode="gray">
              <a:xfrm>
                <a:off x="10220324" y="3043468"/>
                <a:ext cx="1620147" cy="1321623"/>
                <a:chOff x="7267574" y="3043468"/>
                <a:chExt cx="1620147" cy="1321623"/>
              </a:xfrm>
              <a:solidFill>
                <a:srgbClr val="5F5F5F"/>
              </a:solidFill>
            </p:grpSpPr>
            <p:sp>
              <p:nvSpPr>
                <p:cNvPr id="191" name="Freeform 100"/>
                <p:cNvSpPr>
                  <a:spLocks/>
                </p:cNvSpPr>
                <p:nvPr/>
              </p:nvSpPr>
              <p:spPr bwMode="gray">
                <a:xfrm>
                  <a:off x="7488238" y="3405188"/>
                  <a:ext cx="7937" cy="9525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2" name="Oval 108"/>
                <p:cNvSpPr>
                  <a:spLocks noChangeArrowheads="1"/>
                </p:cNvSpPr>
                <p:nvPr/>
              </p:nvSpPr>
              <p:spPr bwMode="gray">
                <a:xfrm>
                  <a:off x="8351835" y="3616141"/>
                  <a:ext cx="252413" cy="261939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" name="Oval 109"/>
                <p:cNvSpPr>
                  <a:spLocks noChangeArrowheads="1"/>
                </p:cNvSpPr>
                <p:nvPr/>
              </p:nvSpPr>
              <p:spPr bwMode="gray">
                <a:xfrm>
                  <a:off x="7381873" y="4103152"/>
                  <a:ext cx="261938" cy="261939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" name="Oval 113"/>
                <p:cNvSpPr>
                  <a:spLocks noChangeArrowheads="1"/>
                </p:cNvSpPr>
                <p:nvPr/>
              </p:nvSpPr>
              <p:spPr bwMode="gray">
                <a:xfrm>
                  <a:off x="7267574" y="3162463"/>
                  <a:ext cx="228601" cy="230188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" name="Oval 115"/>
                <p:cNvSpPr>
                  <a:spLocks noChangeArrowheads="1"/>
                </p:cNvSpPr>
                <p:nvPr/>
              </p:nvSpPr>
              <p:spPr bwMode="gray">
                <a:xfrm>
                  <a:off x="8061325" y="3454400"/>
                  <a:ext cx="204787" cy="204788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6" name="Oval 116"/>
                <p:cNvSpPr>
                  <a:spLocks noChangeArrowheads="1"/>
                </p:cNvSpPr>
                <p:nvPr/>
              </p:nvSpPr>
              <p:spPr bwMode="gray">
                <a:xfrm>
                  <a:off x="8108603" y="4082541"/>
                  <a:ext cx="204788" cy="204789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" name="Oval 119"/>
                <p:cNvSpPr>
                  <a:spLocks noChangeArrowheads="1"/>
                </p:cNvSpPr>
                <p:nvPr/>
              </p:nvSpPr>
              <p:spPr bwMode="gray">
                <a:xfrm>
                  <a:off x="8331200" y="3306763"/>
                  <a:ext cx="171450" cy="165100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" name="Oval 125"/>
                <p:cNvSpPr>
                  <a:spLocks noChangeArrowheads="1"/>
                </p:cNvSpPr>
                <p:nvPr/>
              </p:nvSpPr>
              <p:spPr bwMode="gray">
                <a:xfrm>
                  <a:off x="7689363" y="3733799"/>
                  <a:ext cx="146049" cy="146050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Oval 126"/>
                <p:cNvSpPr>
                  <a:spLocks noChangeArrowheads="1"/>
                </p:cNvSpPr>
                <p:nvPr/>
              </p:nvSpPr>
              <p:spPr bwMode="gray">
                <a:xfrm>
                  <a:off x="7856536" y="3043468"/>
                  <a:ext cx="139701" cy="147637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" name="Oval 127"/>
                <p:cNvSpPr>
                  <a:spLocks noChangeArrowheads="1"/>
                </p:cNvSpPr>
                <p:nvPr/>
              </p:nvSpPr>
              <p:spPr bwMode="gray">
                <a:xfrm>
                  <a:off x="8398512" y="3043468"/>
                  <a:ext cx="147636" cy="147637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Oval 128"/>
                <p:cNvSpPr>
                  <a:spLocks noChangeArrowheads="1"/>
                </p:cNvSpPr>
                <p:nvPr/>
              </p:nvSpPr>
              <p:spPr bwMode="gray">
                <a:xfrm>
                  <a:off x="8678863" y="4039244"/>
                  <a:ext cx="147636" cy="139701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" name="Oval 132"/>
                <p:cNvSpPr>
                  <a:spLocks noChangeArrowheads="1"/>
                </p:cNvSpPr>
                <p:nvPr/>
              </p:nvSpPr>
              <p:spPr bwMode="gray">
                <a:xfrm>
                  <a:off x="8104634" y="3267076"/>
                  <a:ext cx="106361" cy="114300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" name="Oval 133"/>
                <p:cNvSpPr>
                  <a:spLocks noChangeArrowheads="1"/>
                </p:cNvSpPr>
                <p:nvPr/>
              </p:nvSpPr>
              <p:spPr bwMode="gray">
                <a:xfrm>
                  <a:off x="7337058" y="3749675"/>
                  <a:ext cx="114299" cy="114299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4" name="Oval 134"/>
                <p:cNvSpPr>
                  <a:spLocks noChangeArrowheads="1"/>
                </p:cNvSpPr>
                <p:nvPr/>
              </p:nvSpPr>
              <p:spPr bwMode="gray">
                <a:xfrm>
                  <a:off x="8061325" y="3700463"/>
                  <a:ext cx="106362" cy="114300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" name="Oval 135"/>
                <p:cNvSpPr>
                  <a:spLocks noChangeArrowheads="1"/>
                </p:cNvSpPr>
                <p:nvPr/>
              </p:nvSpPr>
              <p:spPr bwMode="gray">
                <a:xfrm>
                  <a:off x="8781360" y="3468169"/>
                  <a:ext cx="106361" cy="114300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" name="Oval 138"/>
                <p:cNvSpPr>
                  <a:spLocks noChangeArrowheads="1"/>
                </p:cNvSpPr>
                <p:nvPr/>
              </p:nvSpPr>
              <p:spPr bwMode="gray">
                <a:xfrm>
                  <a:off x="8699502" y="3705225"/>
                  <a:ext cx="98424" cy="88900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" name="Oval 139"/>
                <p:cNvSpPr>
                  <a:spLocks noChangeArrowheads="1"/>
                </p:cNvSpPr>
                <p:nvPr/>
              </p:nvSpPr>
              <p:spPr bwMode="gray">
                <a:xfrm>
                  <a:off x="8307388" y="3954463"/>
                  <a:ext cx="88900" cy="98425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8" name="Oval 140"/>
                <p:cNvSpPr>
                  <a:spLocks noChangeArrowheads="1"/>
                </p:cNvSpPr>
                <p:nvPr/>
              </p:nvSpPr>
              <p:spPr bwMode="gray">
                <a:xfrm>
                  <a:off x="7864475" y="3978275"/>
                  <a:ext cx="90487" cy="90488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" name="Oval 141"/>
                <p:cNvSpPr>
                  <a:spLocks noChangeArrowheads="1"/>
                </p:cNvSpPr>
                <p:nvPr/>
              </p:nvSpPr>
              <p:spPr bwMode="gray">
                <a:xfrm>
                  <a:off x="8786019" y="3187070"/>
                  <a:ext cx="98424" cy="90487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" name="Oval 144"/>
                <p:cNvSpPr>
                  <a:spLocks noChangeArrowheads="1"/>
                </p:cNvSpPr>
                <p:nvPr/>
              </p:nvSpPr>
              <p:spPr bwMode="gray">
                <a:xfrm>
                  <a:off x="7677150" y="3405188"/>
                  <a:ext cx="228600" cy="238125"/>
                </a:xfrm>
                <a:prstGeom prst="ellipse">
                  <a:avLst/>
                </a:prstGeom>
                <a:solidFill>
                  <a:srgbClr val="0032B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90" name="Freeform 101"/>
              <p:cNvSpPr>
                <a:spLocks/>
              </p:cNvSpPr>
              <p:nvPr/>
            </p:nvSpPr>
            <p:spPr bwMode="gray">
              <a:xfrm>
                <a:off x="695043" y="3067696"/>
                <a:ext cx="9453547" cy="1316546"/>
              </a:xfrm>
              <a:custGeom>
                <a:avLst/>
                <a:gdLst>
                  <a:gd name="T0" fmla="*/ 822 w 826"/>
                  <a:gd name="T1" fmla="*/ 93 h 125"/>
                  <a:gd name="T2" fmla="*/ 826 w 826"/>
                  <a:gd name="T3" fmla="*/ 93 h 125"/>
                  <a:gd name="T4" fmla="*/ 826 w 826"/>
                  <a:gd name="T5" fmla="*/ 85 h 125"/>
                  <a:gd name="T6" fmla="*/ 817 w 826"/>
                  <a:gd name="T7" fmla="*/ 75 h 125"/>
                  <a:gd name="T8" fmla="*/ 826 w 826"/>
                  <a:gd name="T9" fmla="*/ 65 h 125"/>
                  <a:gd name="T10" fmla="*/ 826 w 826"/>
                  <a:gd name="T11" fmla="*/ 54 h 125"/>
                  <a:gd name="T12" fmla="*/ 817 w 826"/>
                  <a:gd name="T13" fmla="*/ 57 h 125"/>
                  <a:gd name="T14" fmla="*/ 801 w 826"/>
                  <a:gd name="T15" fmla="*/ 42 h 125"/>
                  <a:gd name="T16" fmla="*/ 807 w 826"/>
                  <a:gd name="T17" fmla="*/ 30 h 125"/>
                  <a:gd name="T18" fmla="*/ 797 w 826"/>
                  <a:gd name="T19" fmla="*/ 13 h 125"/>
                  <a:gd name="T20" fmla="*/ 802 w 826"/>
                  <a:gd name="T21" fmla="*/ 0 h 125"/>
                  <a:gd name="T22" fmla="*/ 0 w 826"/>
                  <a:gd name="T23" fmla="*/ 0 h 125"/>
                  <a:gd name="T24" fmla="*/ 0 w 826"/>
                  <a:gd name="T25" fmla="*/ 125 h 125"/>
                  <a:gd name="T26" fmla="*/ 801 w 826"/>
                  <a:gd name="T27" fmla="*/ 125 h 125"/>
                  <a:gd name="T28" fmla="*/ 799 w 826"/>
                  <a:gd name="T29" fmla="*/ 115 h 125"/>
                  <a:gd name="T30" fmla="*/ 822 w 826"/>
                  <a:gd name="T31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26" h="125">
                    <a:moveTo>
                      <a:pt x="822" y="93"/>
                    </a:moveTo>
                    <a:cubicBezTo>
                      <a:pt x="823" y="93"/>
                      <a:pt x="825" y="93"/>
                      <a:pt x="826" y="93"/>
                    </a:cubicBezTo>
                    <a:cubicBezTo>
                      <a:pt x="826" y="85"/>
                      <a:pt x="826" y="85"/>
                      <a:pt x="826" y="85"/>
                    </a:cubicBezTo>
                    <a:cubicBezTo>
                      <a:pt x="821" y="85"/>
                      <a:pt x="817" y="80"/>
                      <a:pt x="817" y="75"/>
                    </a:cubicBezTo>
                    <a:cubicBezTo>
                      <a:pt x="817" y="70"/>
                      <a:pt x="821" y="65"/>
                      <a:pt x="826" y="65"/>
                    </a:cubicBezTo>
                    <a:cubicBezTo>
                      <a:pt x="826" y="54"/>
                      <a:pt x="826" y="54"/>
                      <a:pt x="826" y="54"/>
                    </a:cubicBezTo>
                    <a:cubicBezTo>
                      <a:pt x="823" y="56"/>
                      <a:pt x="820" y="57"/>
                      <a:pt x="817" y="57"/>
                    </a:cubicBezTo>
                    <a:cubicBezTo>
                      <a:pt x="808" y="57"/>
                      <a:pt x="801" y="50"/>
                      <a:pt x="801" y="42"/>
                    </a:cubicBezTo>
                    <a:cubicBezTo>
                      <a:pt x="801" y="37"/>
                      <a:pt x="804" y="32"/>
                      <a:pt x="807" y="30"/>
                    </a:cubicBezTo>
                    <a:cubicBezTo>
                      <a:pt x="801" y="26"/>
                      <a:pt x="797" y="20"/>
                      <a:pt x="797" y="13"/>
                    </a:cubicBezTo>
                    <a:cubicBezTo>
                      <a:pt x="797" y="8"/>
                      <a:pt x="799" y="3"/>
                      <a:pt x="80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801" y="125"/>
                      <a:pt x="801" y="125"/>
                      <a:pt x="801" y="125"/>
                    </a:cubicBezTo>
                    <a:cubicBezTo>
                      <a:pt x="800" y="122"/>
                      <a:pt x="799" y="119"/>
                      <a:pt x="799" y="115"/>
                    </a:cubicBezTo>
                    <a:cubicBezTo>
                      <a:pt x="799" y="103"/>
                      <a:pt x="809" y="93"/>
                      <a:pt x="822" y="93"/>
                    </a:cubicBezTo>
                    <a:close/>
                  </a:path>
                </a:pathLst>
              </a:custGeom>
              <a:solidFill>
                <a:srgbClr val="0032B5"/>
              </a:solidFill>
              <a:ln>
                <a:noFill/>
              </a:ln>
            </p:spPr>
            <p:txBody>
              <a:bodyPr vert="horz" wrap="square" lIns="900000" tIns="108000" rIns="612000" bIns="4680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solidFill>
                    <a:srgbClr val="FFFFFF"/>
                  </a:solidFill>
                  <a:latin typeface="Calibri Light" panose="020F0302020204030204" pitchFamily="34" charset="0"/>
                </a:endParaRPr>
              </a:p>
            </p:txBody>
          </p:sp>
        </p:grpSp>
      </p:grpSp>
      <p:sp>
        <p:nvSpPr>
          <p:cNvPr id="291" name="TextBox 290"/>
          <p:cNvSpPr txBox="1"/>
          <p:nvPr/>
        </p:nvSpPr>
        <p:spPr>
          <a:xfrm>
            <a:off x="2238375" y="1466850"/>
            <a:ext cx="4346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В рамках услуги клиентам предлагаются следующие сервисы:</a:t>
            </a:r>
          </a:p>
        </p:txBody>
      </p:sp>
      <p:sp>
        <p:nvSpPr>
          <p:cNvPr id="292" name="Прямоугольник 291"/>
          <p:cNvSpPr/>
          <p:nvPr/>
        </p:nvSpPr>
        <p:spPr>
          <a:xfrm>
            <a:off x="1562100" y="1896160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Аренда серверной стойки для </a:t>
            </a:r>
          </a:p>
          <a:p>
            <a:r>
              <a:rPr lang="ru-RU" sz="1200" dirty="0"/>
              <a:t>размещения оборудования</a:t>
            </a:r>
          </a:p>
        </p:txBody>
      </p:sp>
      <p:sp>
        <p:nvSpPr>
          <p:cNvPr id="293" name="Прямоугольник 292"/>
          <p:cNvSpPr/>
          <p:nvPr/>
        </p:nvSpPr>
        <p:spPr>
          <a:xfrm>
            <a:off x="1571626" y="2772460"/>
            <a:ext cx="2190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Предоставление отдельных юнитов в стойках</a:t>
            </a:r>
          </a:p>
        </p:txBody>
      </p:sp>
      <p:sp>
        <p:nvSpPr>
          <p:cNvPr id="294" name="Прямоугольник 293"/>
          <p:cNvSpPr/>
          <p:nvPr/>
        </p:nvSpPr>
        <p:spPr>
          <a:xfrm>
            <a:off x="1597001" y="3701534"/>
            <a:ext cx="2415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Электроснабжение оборудования</a:t>
            </a:r>
          </a:p>
        </p:txBody>
      </p:sp>
      <p:sp>
        <p:nvSpPr>
          <p:cNvPr id="295" name="Прямоугольник 294"/>
          <p:cNvSpPr/>
          <p:nvPr/>
        </p:nvSpPr>
        <p:spPr>
          <a:xfrm>
            <a:off x="4972050" y="1886635"/>
            <a:ext cx="2762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Организация кроссировок </a:t>
            </a:r>
          </a:p>
          <a:p>
            <a:r>
              <a:rPr lang="ru-RU" sz="1200" dirty="0"/>
              <a:t>(межстоечных и внутристоечных) </a:t>
            </a:r>
          </a:p>
        </p:txBody>
      </p:sp>
      <p:sp>
        <p:nvSpPr>
          <p:cNvPr id="300" name="Прямоугольник 299"/>
          <p:cNvSpPr/>
          <p:nvPr/>
        </p:nvSpPr>
        <p:spPr>
          <a:xfrm>
            <a:off x="5006100" y="2777609"/>
            <a:ext cx="2565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Монтаж клиентского оборудования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в стойки</a:t>
            </a:r>
          </a:p>
        </p:txBody>
      </p:sp>
      <p:sp>
        <p:nvSpPr>
          <p:cNvPr id="301" name="Прямоугольник 300"/>
          <p:cNvSpPr/>
          <p:nvPr/>
        </p:nvSpPr>
        <p:spPr>
          <a:xfrm>
            <a:off x="5000625" y="3515410"/>
            <a:ext cx="3222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Техническое обслуживание </a:t>
            </a:r>
          </a:p>
          <a:p>
            <a:r>
              <a:rPr lang="ru-RU" sz="1200" dirty="0"/>
              <a:t>арендованных ресурсов – </a:t>
            </a:r>
          </a:p>
          <a:p>
            <a:r>
              <a:rPr lang="ru-RU" sz="1200" dirty="0"/>
              <a:t>«удаленные руки»</a:t>
            </a:r>
          </a:p>
        </p:txBody>
      </p:sp>
      <p:grpSp>
        <p:nvGrpSpPr>
          <p:cNvPr id="269" name="Gruppieren 38"/>
          <p:cNvGrpSpPr>
            <a:grpSpLocks noChangeAspect="1"/>
          </p:cNvGrpSpPr>
          <p:nvPr/>
        </p:nvGrpSpPr>
        <p:grpSpPr bwMode="gray">
          <a:xfrm>
            <a:off x="3931326" y="1743849"/>
            <a:ext cx="916918" cy="2761476"/>
            <a:chOff x="1790700" y="0"/>
            <a:chExt cx="1476673" cy="7238999"/>
          </a:xfrm>
        </p:grpSpPr>
        <p:sp>
          <p:nvSpPr>
            <p:cNvPr id="270" name="Ellipse 39"/>
            <p:cNvSpPr/>
            <p:nvPr/>
          </p:nvSpPr>
          <p:spPr bwMode="gray">
            <a:xfrm rot="16200000">
              <a:off x="-70143" y="3901483"/>
              <a:ext cx="6375400" cy="299632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51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Ellipse 40"/>
            <p:cNvSpPr/>
            <p:nvPr/>
          </p:nvSpPr>
          <p:spPr bwMode="gray">
            <a:xfrm rot="16200000">
              <a:off x="-1247184" y="3901483"/>
              <a:ext cx="6375399" cy="299632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51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" name="Rectangle 5"/>
            <p:cNvSpPr>
              <a:spLocks noChangeArrowheads="1"/>
            </p:cNvSpPr>
            <p:nvPr/>
          </p:nvSpPr>
          <p:spPr bwMode="gray">
            <a:xfrm>
              <a:off x="1917701" y="0"/>
              <a:ext cx="1206500" cy="685800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79" name="Oval 13"/>
          <p:cNvSpPr>
            <a:spLocks noChangeAspect="1" noChangeArrowheads="1"/>
          </p:cNvSpPr>
          <p:nvPr/>
        </p:nvSpPr>
        <p:spPr bwMode="gray">
          <a:xfrm>
            <a:off x="4247299" y="1973536"/>
            <a:ext cx="267234" cy="267234"/>
          </a:xfrm>
          <a:prstGeom prst="ellipse">
            <a:avLst/>
          </a:prstGeom>
          <a:solidFill>
            <a:srgbClr val="F8F8F8"/>
          </a:solidFill>
          <a:ln w="158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4" name="Freeform 904" descr="© INSCALE GmbH, 21.06.2010"/>
          <p:cNvSpPr>
            <a:spLocks noChangeAspect="1"/>
          </p:cNvSpPr>
          <p:nvPr/>
        </p:nvSpPr>
        <p:spPr bwMode="gray">
          <a:xfrm>
            <a:off x="4303025" y="2021977"/>
            <a:ext cx="173779" cy="163029"/>
          </a:xfrm>
          <a:custGeom>
            <a:avLst/>
            <a:gdLst>
              <a:gd name="T0" fmla="*/ 143 w 147"/>
              <a:gd name="T1" fmla="*/ 0 h 139"/>
              <a:gd name="T2" fmla="*/ 147 w 147"/>
              <a:gd name="T3" fmla="*/ 5 h 139"/>
              <a:gd name="T4" fmla="*/ 97 w 147"/>
              <a:gd name="T5" fmla="*/ 58 h 139"/>
              <a:gd name="T6" fmla="*/ 54 w 147"/>
              <a:gd name="T7" fmla="*/ 124 h 139"/>
              <a:gd name="T8" fmla="*/ 46 w 147"/>
              <a:gd name="T9" fmla="*/ 129 h 139"/>
              <a:gd name="T10" fmla="*/ 33 w 147"/>
              <a:gd name="T11" fmla="*/ 139 h 139"/>
              <a:gd name="T12" fmla="*/ 27 w 147"/>
              <a:gd name="T13" fmla="*/ 123 h 139"/>
              <a:gd name="T14" fmla="*/ 24 w 147"/>
              <a:gd name="T15" fmla="*/ 116 h 139"/>
              <a:gd name="T16" fmla="*/ 12 w 147"/>
              <a:gd name="T17" fmla="*/ 94 h 139"/>
              <a:gd name="T18" fmla="*/ 0 w 147"/>
              <a:gd name="T19" fmla="*/ 85 h 139"/>
              <a:gd name="T20" fmla="*/ 21 w 147"/>
              <a:gd name="T21" fmla="*/ 73 h 139"/>
              <a:gd name="T22" fmla="*/ 39 w 147"/>
              <a:gd name="T23" fmla="*/ 95 h 139"/>
              <a:gd name="T24" fmla="*/ 43 w 147"/>
              <a:gd name="T25" fmla="*/ 102 h 139"/>
              <a:gd name="T26" fmla="*/ 89 w 147"/>
              <a:gd name="T27" fmla="*/ 44 h 139"/>
              <a:gd name="T28" fmla="*/ 143 w 147"/>
              <a:gd name="T2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7" h="139">
                <a:moveTo>
                  <a:pt x="143" y="0"/>
                </a:moveTo>
                <a:cubicBezTo>
                  <a:pt x="147" y="5"/>
                  <a:pt x="147" y="5"/>
                  <a:pt x="147" y="5"/>
                </a:cubicBezTo>
                <a:cubicBezTo>
                  <a:pt x="132" y="16"/>
                  <a:pt x="115" y="34"/>
                  <a:pt x="97" y="58"/>
                </a:cubicBezTo>
                <a:cubicBezTo>
                  <a:pt x="78" y="81"/>
                  <a:pt x="64" y="103"/>
                  <a:pt x="54" y="124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0" y="134"/>
                  <a:pt x="36" y="137"/>
                  <a:pt x="33" y="139"/>
                </a:cubicBezTo>
                <a:cubicBezTo>
                  <a:pt x="32" y="136"/>
                  <a:pt x="30" y="131"/>
                  <a:pt x="27" y="123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0" y="106"/>
                  <a:pt x="16" y="99"/>
                  <a:pt x="12" y="94"/>
                </a:cubicBezTo>
                <a:cubicBezTo>
                  <a:pt x="9" y="89"/>
                  <a:pt x="5" y="86"/>
                  <a:pt x="0" y="85"/>
                </a:cubicBezTo>
                <a:cubicBezTo>
                  <a:pt x="8" y="77"/>
                  <a:pt x="15" y="73"/>
                  <a:pt x="21" y="73"/>
                </a:cubicBezTo>
                <a:cubicBezTo>
                  <a:pt x="27" y="73"/>
                  <a:pt x="33" y="80"/>
                  <a:pt x="39" y="95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54" y="82"/>
                  <a:pt x="70" y="63"/>
                  <a:pt x="89" y="44"/>
                </a:cubicBezTo>
                <a:cubicBezTo>
                  <a:pt x="107" y="25"/>
                  <a:pt x="126" y="10"/>
                  <a:pt x="1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85" name="Oval 13"/>
          <p:cNvSpPr>
            <a:spLocks noChangeAspect="1" noChangeArrowheads="1"/>
          </p:cNvSpPr>
          <p:nvPr/>
        </p:nvSpPr>
        <p:spPr bwMode="gray">
          <a:xfrm>
            <a:off x="4255234" y="2877100"/>
            <a:ext cx="267234" cy="267234"/>
          </a:xfrm>
          <a:prstGeom prst="ellipse">
            <a:avLst/>
          </a:prstGeom>
          <a:solidFill>
            <a:srgbClr val="F8F8F8"/>
          </a:solidFill>
          <a:ln w="158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6" name="Freeform 904" descr="© INSCALE GmbH, 21.06.2010"/>
          <p:cNvSpPr>
            <a:spLocks noChangeAspect="1"/>
          </p:cNvSpPr>
          <p:nvPr/>
        </p:nvSpPr>
        <p:spPr bwMode="gray">
          <a:xfrm>
            <a:off x="4310960" y="2925541"/>
            <a:ext cx="173779" cy="163029"/>
          </a:xfrm>
          <a:custGeom>
            <a:avLst/>
            <a:gdLst>
              <a:gd name="T0" fmla="*/ 143 w 147"/>
              <a:gd name="T1" fmla="*/ 0 h 139"/>
              <a:gd name="T2" fmla="*/ 147 w 147"/>
              <a:gd name="T3" fmla="*/ 5 h 139"/>
              <a:gd name="T4" fmla="*/ 97 w 147"/>
              <a:gd name="T5" fmla="*/ 58 h 139"/>
              <a:gd name="T6" fmla="*/ 54 w 147"/>
              <a:gd name="T7" fmla="*/ 124 h 139"/>
              <a:gd name="T8" fmla="*/ 46 w 147"/>
              <a:gd name="T9" fmla="*/ 129 h 139"/>
              <a:gd name="T10" fmla="*/ 33 w 147"/>
              <a:gd name="T11" fmla="*/ 139 h 139"/>
              <a:gd name="T12" fmla="*/ 27 w 147"/>
              <a:gd name="T13" fmla="*/ 123 h 139"/>
              <a:gd name="T14" fmla="*/ 24 w 147"/>
              <a:gd name="T15" fmla="*/ 116 h 139"/>
              <a:gd name="T16" fmla="*/ 12 w 147"/>
              <a:gd name="T17" fmla="*/ 94 h 139"/>
              <a:gd name="T18" fmla="*/ 0 w 147"/>
              <a:gd name="T19" fmla="*/ 85 h 139"/>
              <a:gd name="T20" fmla="*/ 21 w 147"/>
              <a:gd name="T21" fmla="*/ 73 h 139"/>
              <a:gd name="T22" fmla="*/ 39 w 147"/>
              <a:gd name="T23" fmla="*/ 95 h 139"/>
              <a:gd name="T24" fmla="*/ 43 w 147"/>
              <a:gd name="T25" fmla="*/ 102 h 139"/>
              <a:gd name="T26" fmla="*/ 89 w 147"/>
              <a:gd name="T27" fmla="*/ 44 h 139"/>
              <a:gd name="T28" fmla="*/ 143 w 147"/>
              <a:gd name="T2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7" h="139">
                <a:moveTo>
                  <a:pt x="143" y="0"/>
                </a:moveTo>
                <a:cubicBezTo>
                  <a:pt x="147" y="5"/>
                  <a:pt x="147" y="5"/>
                  <a:pt x="147" y="5"/>
                </a:cubicBezTo>
                <a:cubicBezTo>
                  <a:pt x="132" y="16"/>
                  <a:pt x="115" y="34"/>
                  <a:pt x="97" y="58"/>
                </a:cubicBezTo>
                <a:cubicBezTo>
                  <a:pt x="78" y="81"/>
                  <a:pt x="64" y="103"/>
                  <a:pt x="54" y="124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0" y="134"/>
                  <a:pt x="36" y="137"/>
                  <a:pt x="33" y="139"/>
                </a:cubicBezTo>
                <a:cubicBezTo>
                  <a:pt x="32" y="136"/>
                  <a:pt x="30" y="131"/>
                  <a:pt x="27" y="123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0" y="106"/>
                  <a:pt x="16" y="99"/>
                  <a:pt x="12" y="94"/>
                </a:cubicBezTo>
                <a:cubicBezTo>
                  <a:pt x="9" y="89"/>
                  <a:pt x="5" y="86"/>
                  <a:pt x="0" y="85"/>
                </a:cubicBezTo>
                <a:cubicBezTo>
                  <a:pt x="8" y="77"/>
                  <a:pt x="15" y="73"/>
                  <a:pt x="21" y="73"/>
                </a:cubicBezTo>
                <a:cubicBezTo>
                  <a:pt x="27" y="73"/>
                  <a:pt x="33" y="80"/>
                  <a:pt x="39" y="95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54" y="82"/>
                  <a:pt x="70" y="63"/>
                  <a:pt x="89" y="44"/>
                </a:cubicBezTo>
                <a:cubicBezTo>
                  <a:pt x="107" y="25"/>
                  <a:pt x="126" y="10"/>
                  <a:pt x="1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87" name="Oval 13"/>
          <p:cNvSpPr>
            <a:spLocks noChangeAspect="1" noChangeArrowheads="1"/>
          </p:cNvSpPr>
          <p:nvPr/>
        </p:nvSpPr>
        <p:spPr bwMode="gray">
          <a:xfrm>
            <a:off x="4254925" y="3703194"/>
            <a:ext cx="267234" cy="267234"/>
          </a:xfrm>
          <a:prstGeom prst="ellipse">
            <a:avLst/>
          </a:prstGeom>
          <a:solidFill>
            <a:srgbClr val="F8F8F8"/>
          </a:solidFill>
          <a:ln w="158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8" name="Freeform 904" descr="© INSCALE GmbH, 21.06.2010"/>
          <p:cNvSpPr>
            <a:spLocks noChangeAspect="1"/>
          </p:cNvSpPr>
          <p:nvPr/>
        </p:nvSpPr>
        <p:spPr bwMode="gray">
          <a:xfrm>
            <a:off x="4310651" y="3751635"/>
            <a:ext cx="173779" cy="163029"/>
          </a:xfrm>
          <a:custGeom>
            <a:avLst/>
            <a:gdLst>
              <a:gd name="T0" fmla="*/ 143 w 147"/>
              <a:gd name="T1" fmla="*/ 0 h 139"/>
              <a:gd name="T2" fmla="*/ 147 w 147"/>
              <a:gd name="T3" fmla="*/ 5 h 139"/>
              <a:gd name="T4" fmla="*/ 97 w 147"/>
              <a:gd name="T5" fmla="*/ 58 h 139"/>
              <a:gd name="T6" fmla="*/ 54 w 147"/>
              <a:gd name="T7" fmla="*/ 124 h 139"/>
              <a:gd name="T8" fmla="*/ 46 w 147"/>
              <a:gd name="T9" fmla="*/ 129 h 139"/>
              <a:gd name="T10" fmla="*/ 33 w 147"/>
              <a:gd name="T11" fmla="*/ 139 h 139"/>
              <a:gd name="T12" fmla="*/ 27 w 147"/>
              <a:gd name="T13" fmla="*/ 123 h 139"/>
              <a:gd name="T14" fmla="*/ 24 w 147"/>
              <a:gd name="T15" fmla="*/ 116 h 139"/>
              <a:gd name="T16" fmla="*/ 12 w 147"/>
              <a:gd name="T17" fmla="*/ 94 h 139"/>
              <a:gd name="T18" fmla="*/ 0 w 147"/>
              <a:gd name="T19" fmla="*/ 85 h 139"/>
              <a:gd name="T20" fmla="*/ 21 w 147"/>
              <a:gd name="T21" fmla="*/ 73 h 139"/>
              <a:gd name="T22" fmla="*/ 39 w 147"/>
              <a:gd name="T23" fmla="*/ 95 h 139"/>
              <a:gd name="T24" fmla="*/ 43 w 147"/>
              <a:gd name="T25" fmla="*/ 102 h 139"/>
              <a:gd name="T26" fmla="*/ 89 w 147"/>
              <a:gd name="T27" fmla="*/ 44 h 139"/>
              <a:gd name="T28" fmla="*/ 143 w 147"/>
              <a:gd name="T2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7" h="139">
                <a:moveTo>
                  <a:pt x="143" y="0"/>
                </a:moveTo>
                <a:cubicBezTo>
                  <a:pt x="147" y="5"/>
                  <a:pt x="147" y="5"/>
                  <a:pt x="147" y="5"/>
                </a:cubicBezTo>
                <a:cubicBezTo>
                  <a:pt x="132" y="16"/>
                  <a:pt x="115" y="34"/>
                  <a:pt x="97" y="58"/>
                </a:cubicBezTo>
                <a:cubicBezTo>
                  <a:pt x="78" y="81"/>
                  <a:pt x="64" y="103"/>
                  <a:pt x="54" y="124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0" y="134"/>
                  <a:pt x="36" y="137"/>
                  <a:pt x="33" y="139"/>
                </a:cubicBezTo>
                <a:cubicBezTo>
                  <a:pt x="32" y="136"/>
                  <a:pt x="30" y="131"/>
                  <a:pt x="27" y="123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0" y="106"/>
                  <a:pt x="16" y="99"/>
                  <a:pt x="12" y="94"/>
                </a:cubicBezTo>
                <a:cubicBezTo>
                  <a:pt x="9" y="89"/>
                  <a:pt x="5" y="86"/>
                  <a:pt x="0" y="85"/>
                </a:cubicBezTo>
                <a:cubicBezTo>
                  <a:pt x="8" y="77"/>
                  <a:pt x="15" y="73"/>
                  <a:pt x="21" y="73"/>
                </a:cubicBezTo>
                <a:cubicBezTo>
                  <a:pt x="27" y="73"/>
                  <a:pt x="33" y="80"/>
                  <a:pt x="39" y="95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54" y="82"/>
                  <a:pt x="70" y="63"/>
                  <a:pt x="89" y="44"/>
                </a:cubicBezTo>
                <a:cubicBezTo>
                  <a:pt x="107" y="25"/>
                  <a:pt x="126" y="10"/>
                  <a:pt x="1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66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alphaModFix amt="60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3000" y="0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97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0"/>
                        <a:ext cx="119063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1" y="76885"/>
            <a:ext cx="8943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ПРИЕМУЩЕСТВА УСЛУГИ  </a:t>
            </a:r>
            <a:r>
              <a:rPr lang="ru-RU" sz="2400" dirty="0">
                <a:solidFill>
                  <a:srgbClr val="000000"/>
                </a:solidFill>
              </a:rPr>
              <a:t>КОЛОКАЦИЯ</a:t>
            </a:r>
            <a:r>
              <a:rPr lang="ru-RU" altLang="de-DE" sz="2400" dirty="0">
                <a:solidFill>
                  <a:srgbClr val="000000"/>
                </a:solidFill>
              </a:rPr>
              <a:t> </a:t>
            </a:r>
            <a:r>
              <a:rPr lang="ru-RU" sz="2400" dirty="0"/>
              <a:t>РАСКОМ</a:t>
            </a:r>
            <a:endParaRPr lang="ru-RU" sz="2400" dirty="0">
              <a:latin typeface="+mj-lt"/>
            </a:endParaRP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843118" y="4760849"/>
            <a:ext cx="2133600" cy="273844"/>
          </a:xfrm>
        </p:spPr>
        <p:txBody>
          <a:bodyPr/>
          <a:lstStyle/>
          <a:p>
            <a:fld id="{E3E092D5-CC94-43A4-B610-8D7A57CC179E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12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3" name="Gruppieren 59"/>
          <p:cNvGrpSpPr>
            <a:grpSpLocks noChangeAspect="1"/>
          </p:cNvGrpSpPr>
          <p:nvPr/>
        </p:nvGrpSpPr>
        <p:grpSpPr bwMode="gray">
          <a:xfrm>
            <a:off x="606688" y="697310"/>
            <a:ext cx="6270364" cy="1678207"/>
            <a:chOff x="540005" y="1536900"/>
            <a:chExt cx="7741204" cy="2071856"/>
          </a:xfrm>
        </p:grpSpPr>
        <p:grpSp>
          <p:nvGrpSpPr>
            <p:cNvPr id="14" name="Gruppieren 54"/>
            <p:cNvGrpSpPr/>
            <p:nvPr/>
          </p:nvGrpSpPr>
          <p:grpSpPr bwMode="gray">
            <a:xfrm rot="16200000">
              <a:off x="3722140" y="-1645235"/>
              <a:ext cx="1376933" cy="7741204"/>
              <a:chOff x="323836" y="1717142"/>
              <a:chExt cx="2053607" cy="7741204"/>
            </a:xfrm>
            <a:effectLst/>
          </p:grpSpPr>
          <p:sp>
            <p:nvSpPr>
              <p:cNvPr id="35" name="Auf der gleichen Seite des Rechtecks liegende Ecken abrunden 56"/>
              <p:cNvSpPr/>
              <p:nvPr/>
            </p:nvSpPr>
            <p:spPr bwMode="gray">
              <a:xfrm rot="10800000">
                <a:off x="708662" y="2689861"/>
                <a:ext cx="1356747" cy="6768485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0032B5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wordArtVert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Pfeil nach unten 57"/>
              <p:cNvSpPr/>
              <p:nvPr/>
            </p:nvSpPr>
            <p:spPr bwMode="gray">
              <a:xfrm>
                <a:off x="323836" y="1717142"/>
                <a:ext cx="2053607" cy="1782360"/>
              </a:xfrm>
              <a:prstGeom prst="downArrow">
                <a:avLst>
                  <a:gd name="adj1" fmla="val 68750"/>
                  <a:gd name="adj2" fmla="val 50000"/>
                </a:avLst>
              </a:prstGeom>
              <a:solidFill>
                <a:srgbClr val="0032B5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hteck 8"/>
              <p:cNvSpPr/>
              <p:nvPr/>
            </p:nvSpPr>
            <p:spPr bwMode="gray">
              <a:xfrm>
                <a:off x="876799" y="1891681"/>
                <a:ext cx="966540" cy="1234917"/>
              </a:xfrm>
              <a:custGeom>
                <a:avLst/>
                <a:gdLst>
                  <a:gd name="connsiteX0" fmla="*/ 0 w 1173480"/>
                  <a:gd name="connsiteY0" fmla="*/ 0 h 822960"/>
                  <a:gd name="connsiteX1" fmla="*/ 1173480 w 1173480"/>
                  <a:gd name="connsiteY1" fmla="*/ 0 h 822960"/>
                  <a:gd name="connsiteX2" fmla="*/ 1173480 w 1173480"/>
                  <a:gd name="connsiteY2" fmla="*/ 822960 h 822960"/>
                  <a:gd name="connsiteX3" fmla="*/ 0 w 1173480"/>
                  <a:gd name="connsiteY3" fmla="*/ 822960 h 822960"/>
                  <a:gd name="connsiteX4" fmla="*/ 0 w 1173480"/>
                  <a:gd name="connsiteY4" fmla="*/ 0 h 822960"/>
                  <a:gd name="connsiteX0" fmla="*/ 0 w 1173480"/>
                  <a:gd name="connsiteY0" fmla="*/ 0 h 822960"/>
                  <a:gd name="connsiteX1" fmla="*/ 1173480 w 1173480"/>
                  <a:gd name="connsiteY1" fmla="*/ 0 h 822960"/>
                  <a:gd name="connsiteX2" fmla="*/ 1173480 w 1173480"/>
                  <a:gd name="connsiteY2" fmla="*/ 822960 h 822960"/>
                  <a:gd name="connsiteX3" fmla="*/ 570071 w 1173480"/>
                  <a:gd name="connsiteY3" fmla="*/ 820579 h 822960"/>
                  <a:gd name="connsiteX4" fmla="*/ 0 w 1173480"/>
                  <a:gd name="connsiteY4" fmla="*/ 822960 h 822960"/>
                  <a:gd name="connsiteX5" fmla="*/ 0 w 1173480"/>
                  <a:gd name="connsiteY5" fmla="*/ 0 h 822960"/>
                  <a:gd name="connsiteX0" fmla="*/ 0 w 1173480"/>
                  <a:gd name="connsiteY0" fmla="*/ 0 h 822960"/>
                  <a:gd name="connsiteX1" fmla="*/ 1173480 w 1173480"/>
                  <a:gd name="connsiteY1" fmla="*/ 0 h 822960"/>
                  <a:gd name="connsiteX2" fmla="*/ 1173480 w 1173480"/>
                  <a:gd name="connsiteY2" fmla="*/ 822960 h 822960"/>
                  <a:gd name="connsiteX3" fmla="*/ 586740 w 1173480"/>
                  <a:gd name="connsiteY3" fmla="*/ 820579 h 822960"/>
                  <a:gd name="connsiteX4" fmla="*/ 0 w 1173480"/>
                  <a:gd name="connsiteY4" fmla="*/ 822960 h 822960"/>
                  <a:gd name="connsiteX5" fmla="*/ 0 w 1173480"/>
                  <a:gd name="connsiteY5" fmla="*/ 0 h 822960"/>
                  <a:gd name="connsiteX0" fmla="*/ 0 w 1173480"/>
                  <a:gd name="connsiteY0" fmla="*/ 0 h 1234917"/>
                  <a:gd name="connsiteX1" fmla="*/ 1173480 w 1173480"/>
                  <a:gd name="connsiteY1" fmla="*/ 0 h 1234917"/>
                  <a:gd name="connsiteX2" fmla="*/ 1173480 w 1173480"/>
                  <a:gd name="connsiteY2" fmla="*/ 822960 h 1234917"/>
                  <a:gd name="connsiteX3" fmla="*/ 589121 w 1173480"/>
                  <a:gd name="connsiteY3" fmla="*/ 1234917 h 1234917"/>
                  <a:gd name="connsiteX4" fmla="*/ 0 w 1173480"/>
                  <a:gd name="connsiteY4" fmla="*/ 822960 h 1234917"/>
                  <a:gd name="connsiteX5" fmla="*/ 0 w 1173480"/>
                  <a:gd name="connsiteY5" fmla="*/ 0 h 1234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3480" h="1234917">
                    <a:moveTo>
                      <a:pt x="0" y="0"/>
                    </a:moveTo>
                    <a:lnTo>
                      <a:pt x="1173480" y="0"/>
                    </a:lnTo>
                    <a:lnTo>
                      <a:pt x="1173480" y="822960"/>
                    </a:lnTo>
                    <a:lnTo>
                      <a:pt x="589121" y="1234917"/>
                    </a:lnTo>
                    <a:lnTo>
                      <a:pt x="0" y="8229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91440" tIns="28800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b="1" dirty="0">
                  <a:solidFill>
                    <a:srgbClr val="969696"/>
                  </a:solidFill>
                </a:endParaRPr>
              </a:p>
            </p:txBody>
          </p:sp>
        </p:grpSp>
        <p:grpSp>
          <p:nvGrpSpPr>
            <p:cNvPr id="16" name="Gruppieren 51"/>
            <p:cNvGrpSpPr/>
            <p:nvPr/>
          </p:nvGrpSpPr>
          <p:grpSpPr bwMode="gray">
            <a:xfrm>
              <a:off x="917366" y="2000857"/>
              <a:ext cx="479196" cy="467442"/>
              <a:chOff x="3310481" y="2451960"/>
              <a:chExt cx="807209" cy="787405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33" name="Freeform 7"/>
              <p:cNvSpPr>
                <a:spLocks noEditPoints="1"/>
              </p:cNvSpPr>
              <p:nvPr/>
            </p:nvSpPr>
            <p:spPr bwMode="gray">
              <a:xfrm>
                <a:off x="3310481" y="2451960"/>
                <a:ext cx="390524" cy="787405"/>
              </a:xfrm>
              <a:custGeom>
                <a:avLst/>
                <a:gdLst>
                  <a:gd name="T0" fmla="*/ 52 w 104"/>
                  <a:gd name="T1" fmla="*/ 0 h 210"/>
                  <a:gd name="T2" fmla="*/ 91 w 104"/>
                  <a:gd name="T3" fmla="*/ 14 h 210"/>
                  <a:gd name="T4" fmla="*/ 104 w 104"/>
                  <a:gd name="T5" fmla="*/ 56 h 210"/>
                  <a:gd name="T6" fmla="*/ 104 w 104"/>
                  <a:gd name="T7" fmla="*/ 154 h 210"/>
                  <a:gd name="T8" fmla="*/ 91 w 104"/>
                  <a:gd name="T9" fmla="*/ 195 h 210"/>
                  <a:gd name="T10" fmla="*/ 52 w 104"/>
                  <a:gd name="T11" fmla="*/ 210 h 210"/>
                  <a:gd name="T12" fmla="*/ 14 w 104"/>
                  <a:gd name="T13" fmla="*/ 195 h 210"/>
                  <a:gd name="T14" fmla="*/ 0 w 104"/>
                  <a:gd name="T15" fmla="*/ 154 h 210"/>
                  <a:gd name="T16" fmla="*/ 0 w 104"/>
                  <a:gd name="T17" fmla="*/ 56 h 210"/>
                  <a:gd name="T18" fmla="*/ 14 w 104"/>
                  <a:gd name="T19" fmla="*/ 14 h 210"/>
                  <a:gd name="T20" fmla="*/ 52 w 104"/>
                  <a:gd name="T21" fmla="*/ 0 h 210"/>
                  <a:gd name="T22" fmla="*/ 52 w 104"/>
                  <a:gd name="T23" fmla="*/ 21 h 210"/>
                  <a:gd name="T24" fmla="*/ 25 w 104"/>
                  <a:gd name="T25" fmla="*/ 56 h 210"/>
                  <a:gd name="T26" fmla="*/ 25 w 104"/>
                  <a:gd name="T27" fmla="*/ 154 h 210"/>
                  <a:gd name="T28" fmla="*/ 52 w 104"/>
                  <a:gd name="T29" fmla="*/ 189 h 210"/>
                  <a:gd name="T30" fmla="*/ 79 w 104"/>
                  <a:gd name="T31" fmla="*/ 154 h 210"/>
                  <a:gd name="T32" fmla="*/ 79 w 104"/>
                  <a:gd name="T33" fmla="*/ 56 h 210"/>
                  <a:gd name="T34" fmla="*/ 52 w 104"/>
                  <a:gd name="T35" fmla="*/ 21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4" h="210">
                    <a:moveTo>
                      <a:pt x="52" y="0"/>
                    </a:moveTo>
                    <a:cubicBezTo>
                      <a:pt x="69" y="0"/>
                      <a:pt x="82" y="5"/>
                      <a:pt x="91" y="14"/>
                    </a:cubicBezTo>
                    <a:cubicBezTo>
                      <a:pt x="100" y="24"/>
                      <a:pt x="104" y="38"/>
                      <a:pt x="104" y="56"/>
                    </a:cubicBezTo>
                    <a:cubicBezTo>
                      <a:pt x="104" y="154"/>
                      <a:pt x="104" y="154"/>
                      <a:pt x="104" y="154"/>
                    </a:cubicBezTo>
                    <a:cubicBezTo>
                      <a:pt x="104" y="172"/>
                      <a:pt x="100" y="186"/>
                      <a:pt x="91" y="195"/>
                    </a:cubicBezTo>
                    <a:cubicBezTo>
                      <a:pt x="82" y="205"/>
                      <a:pt x="69" y="210"/>
                      <a:pt x="52" y="210"/>
                    </a:cubicBezTo>
                    <a:cubicBezTo>
                      <a:pt x="35" y="210"/>
                      <a:pt x="23" y="205"/>
                      <a:pt x="14" y="195"/>
                    </a:cubicBezTo>
                    <a:cubicBezTo>
                      <a:pt x="5" y="186"/>
                      <a:pt x="0" y="172"/>
                      <a:pt x="0" y="15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8"/>
                      <a:pt x="5" y="24"/>
                      <a:pt x="14" y="14"/>
                    </a:cubicBezTo>
                    <a:cubicBezTo>
                      <a:pt x="23" y="5"/>
                      <a:pt x="35" y="0"/>
                      <a:pt x="52" y="0"/>
                    </a:cubicBezTo>
                    <a:close/>
                    <a:moveTo>
                      <a:pt x="52" y="21"/>
                    </a:moveTo>
                    <a:cubicBezTo>
                      <a:pt x="34" y="21"/>
                      <a:pt x="25" y="32"/>
                      <a:pt x="25" y="56"/>
                    </a:cubicBezTo>
                    <a:cubicBezTo>
                      <a:pt x="25" y="154"/>
                      <a:pt x="25" y="154"/>
                      <a:pt x="25" y="154"/>
                    </a:cubicBezTo>
                    <a:cubicBezTo>
                      <a:pt x="25" y="177"/>
                      <a:pt x="34" y="189"/>
                      <a:pt x="52" y="189"/>
                    </a:cubicBezTo>
                    <a:cubicBezTo>
                      <a:pt x="70" y="189"/>
                      <a:pt x="79" y="177"/>
                      <a:pt x="79" y="154"/>
                    </a:cubicBezTo>
                    <a:cubicBezTo>
                      <a:pt x="79" y="56"/>
                      <a:pt x="79" y="56"/>
                      <a:pt x="79" y="56"/>
                    </a:cubicBezTo>
                    <a:cubicBezTo>
                      <a:pt x="79" y="32"/>
                      <a:pt x="70" y="21"/>
                      <a:pt x="52" y="21"/>
                    </a:cubicBezTo>
                    <a:close/>
                  </a:path>
                </a:pathLst>
              </a:custGeom>
              <a:solidFill>
                <a:srgbClr val="0032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8"/>
              <p:cNvSpPr>
                <a:spLocks/>
              </p:cNvSpPr>
              <p:nvPr/>
            </p:nvSpPr>
            <p:spPr bwMode="gray">
              <a:xfrm>
                <a:off x="3882740" y="2493989"/>
                <a:ext cx="234950" cy="742951"/>
              </a:xfrm>
              <a:custGeom>
                <a:avLst/>
                <a:gdLst>
                  <a:gd name="T0" fmla="*/ 89 w 148"/>
                  <a:gd name="T1" fmla="*/ 468 h 468"/>
                  <a:gd name="T2" fmla="*/ 89 w 148"/>
                  <a:gd name="T3" fmla="*/ 68 h 468"/>
                  <a:gd name="T4" fmla="*/ 0 w 148"/>
                  <a:gd name="T5" fmla="*/ 137 h 468"/>
                  <a:gd name="T6" fmla="*/ 0 w 148"/>
                  <a:gd name="T7" fmla="*/ 75 h 468"/>
                  <a:gd name="T8" fmla="*/ 94 w 148"/>
                  <a:gd name="T9" fmla="*/ 0 h 468"/>
                  <a:gd name="T10" fmla="*/ 148 w 148"/>
                  <a:gd name="T11" fmla="*/ 0 h 468"/>
                  <a:gd name="T12" fmla="*/ 148 w 148"/>
                  <a:gd name="T13" fmla="*/ 468 h 468"/>
                  <a:gd name="T14" fmla="*/ 89 w 148"/>
                  <a:gd name="T15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" h="468">
                    <a:moveTo>
                      <a:pt x="89" y="468"/>
                    </a:moveTo>
                    <a:lnTo>
                      <a:pt x="89" y="68"/>
                    </a:lnTo>
                    <a:lnTo>
                      <a:pt x="0" y="137"/>
                    </a:lnTo>
                    <a:lnTo>
                      <a:pt x="0" y="75"/>
                    </a:lnTo>
                    <a:lnTo>
                      <a:pt x="94" y="0"/>
                    </a:lnTo>
                    <a:lnTo>
                      <a:pt x="148" y="0"/>
                    </a:lnTo>
                    <a:lnTo>
                      <a:pt x="148" y="468"/>
                    </a:lnTo>
                    <a:lnTo>
                      <a:pt x="89" y="468"/>
                    </a:lnTo>
                    <a:close/>
                  </a:path>
                </a:pathLst>
              </a:custGeom>
              <a:solidFill>
                <a:srgbClr val="0032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2" name="Rechteck 8"/>
            <p:cNvSpPr/>
            <p:nvPr/>
          </p:nvSpPr>
          <p:spPr bwMode="gray">
            <a:xfrm rot="16200000">
              <a:off x="1330681" y="2597892"/>
              <a:ext cx="786812" cy="1234916"/>
            </a:xfrm>
            <a:custGeom>
              <a:avLst/>
              <a:gdLst>
                <a:gd name="connsiteX0" fmla="*/ 0 w 1173480"/>
                <a:gd name="connsiteY0" fmla="*/ 0 h 822960"/>
                <a:gd name="connsiteX1" fmla="*/ 1173480 w 1173480"/>
                <a:gd name="connsiteY1" fmla="*/ 0 h 822960"/>
                <a:gd name="connsiteX2" fmla="*/ 1173480 w 1173480"/>
                <a:gd name="connsiteY2" fmla="*/ 822960 h 822960"/>
                <a:gd name="connsiteX3" fmla="*/ 0 w 1173480"/>
                <a:gd name="connsiteY3" fmla="*/ 822960 h 822960"/>
                <a:gd name="connsiteX4" fmla="*/ 0 w 1173480"/>
                <a:gd name="connsiteY4" fmla="*/ 0 h 822960"/>
                <a:gd name="connsiteX0" fmla="*/ 0 w 1173480"/>
                <a:gd name="connsiteY0" fmla="*/ 0 h 822960"/>
                <a:gd name="connsiteX1" fmla="*/ 1173480 w 1173480"/>
                <a:gd name="connsiteY1" fmla="*/ 0 h 822960"/>
                <a:gd name="connsiteX2" fmla="*/ 1173480 w 1173480"/>
                <a:gd name="connsiteY2" fmla="*/ 822960 h 822960"/>
                <a:gd name="connsiteX3" fmla="*/ 570071 w 1173480"/>
                <a:gd name="connsiteY3" fmla="*/ 820579 h 822960"/>
                <a:gd name="connsiteX4" fmla="*/ 0 w 1173480"/>
                <a:gd name="connsiteY4" fmla="*/ 822960 h 822960"/>
                <a:gd name="connsiteX5" fmla="*/ 0 w 1173480"/>
                <a:gd name="connsiteY5" fmla="*/ 0 h 822960"/>
                <a:gd name="connsiteX0" fmla="*/ 0 w 1173480"/>
                <a:gd name="connsiteY0" fmla="*/ 0 h 822960"/>
                <a:gd name="connsiteX1" fmla="*/ 1173480 w 1173480"/>
                <a:gd name="connsiteY1" fmla="*/ 0 h 822960"/>
                <a:gd name="connsiteX2" fmla="*/ 1173480 w 1173480"/>
                <a:gd name="connsiteY2" fmla="*/ 822960 h 822960"/>
                <a:gd name="connsiteX3" fmla="*/ 586740 w 1173480"/>
                <a:gd name="connsiteY3" fmla="*/ 820579 h 822960"/>
                <a:gd name="connsiteX4" fmla="*/ 0 w 1173480"/>
                <a:gd name="connsiteY4" fmla="*/ 822960 h 822960"/>
                <a:gd name="connsiteX5" fmla="*/ 0 w 1173480"/>
                <a:gd name="connsiteY5" fmla="*/ 0 h 822960"/>
                <a:gd name="connsiteX0" fmla="*/ 0 w 1173480"/>
                <a:gd name="connsiteY0" fmla="*/ 0 h 1234917"/>
                <a:gd name="connsiteX1" fmla="*/ 1173480 w 1173480"/>
                <a:gd name="connsiteY1" fmla="*/ 0 h 1234917"/>
                <a:gd name="connsiteX2" fmla="*/ 1173480 w 1173480"/>
                <a:gd name="connsiteY2" fmla="*/ 822960 h 1234917"/>
                <a:gd name="connsiteX3" fmla="*/ 589121 w 1173480"/>
                <a:gd name="connsiteY3" fmla="*/ 1234917 h 1234917"/>
                <a:gd name="connsiteX4" fmla="*/ 0 w 1173480"/>
                <a:gd name="connsiteY4" fmla="*/ 822960 h 1234917"/>
                <a:gd name="connsiteX5" fmla="*/ 0 w 1173480"/>
                <a:gd name="connsiteY5" fmla="*/ 0 h 123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3480" h="1234917">
                  <a:moveTo>
                    <a:pt x="0" y="0"/>
                  </a:moveTo>
                  <a:lnTo>
                    <a:pt x="1173480" y="0"/>
                  </a:lnTo>
                  <a:lnTo>
                    <a:pt x="1173480" y="822960"/>
                  </a:lnTo>
                  <a:lnTo>
                    <a:pt x="589121" y="1234917"/>
                  </a:lnTo>
                  <a:lnTo>
                    <a:pt x="0" y="822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91440" tIns="288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b="1" dirty="0">
                <a:solidFill>
                  <a:srgbClr val="969696"/>
                </a:solidFill>
              </a:endParaRPr>
            </a:p>
          </p:txBody>
        </p:sp>
      </p:grpSp>
      <p:grpSp>
        <p:nvGrpSpPr>
          <p:cNvPr id="44" name="Gruppieren 59"/>
          <p:cNvGrpSpPr>
            <a:grpSpLocks noChangeAspect="1"/>
          </p:cNvGrpSpPr>
          <p:nvPr/>
        </p:nvGrpSpPr>
        <p:grpSpPr bwMode="gray">
          <a:xfrm>
            <a:off x="1178188" y="1430735"/>
            <a:ext cx="6175112" cy="1678207"/>
            <a:chOff x="540005" y="1536900"/>
            <a:chExt cx="7623611" cy="2071856"/>
          </a:xfrm>
        </p:grpSpPr>
        <p:grpSp>
          <p:nvGrpSpPr>
            <p:cNvPr id="45" name="Gruppieren 54"/>
            <p:cNvGrpSpPr/>
            <p:nvPr/>
          </p:nvGrpSpPr>
          <p:grpSpPr bwMode="gray">
            <a:xfrm rot="16200000">
              <a:off x="3663344" y="-1586439"/>
              <a:ext cx="1376933" cy="7623611"/>
              <a:chOff x="323836" y="1717142"/>
              <a:chExt cx="2053607" cy="7623611"/>
            </a:xfrm>
            <a:effectLst/>
          </p:grpSpPr>
          <p:sp>
            <p:nvSpPr>
              <p:cNvPr id="50" name="Auf der gleichen Seite des Rechtecks liegende Ecken abrunden 56"/>
              <p:cNvSpPr/>
              <p:nvPr/>
            </p:nvSpPr>
            <p:spPr bwMode="gray">
              <a:xfrm rot="10800000">
                <a:off x="708662" y="2689861"/>
                <a:ext cx="1356747" cy="6650892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E20A16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wordArtVert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Pfeil nach unten 57"/>
              <p:cNvSpPr/>
              <p:nvPr/>
            </p:nvSpPr>
            <p:spPr bwMode="gray">
              <a:xfrm>
                <a:off x="323836" y="1717142"/>
                <a:ext cx="2053607" cy="1782360"/>
              </a:xfrm>
              <a:prstGeom prst="downArrow">
                <a:avLst>
                  <a:gd name="adj1" fmla="val 68750"/>
                  <a:gd name="adj2" fmla="val 50000"/>
                </a:avLst>
              </a:prstGeom>
              <a:solidFill>
                <a:srgbClr val="E20A16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hteck 8"/>
              <p:cNvSpPr/>
              <p:nvPr/>
            </p:nvSpPr>
            <p:spPr bwMode="gray">
              <a:xfrm>
                <a:off x="876799" y="1891681"/>
                <a:ext cx="966540" cy="1234917"/>
              </a:xfrm>
              <a:custGeom>
                <a:avLst/>
                <a:gdLst>
                  <a:gd name="connsiteX0" fmla="*/ 0 w 1173480"/>
                  <a:gd name="connsiteY0" fmla="*/ 0 h 822960"/>
                  <a:gd name="connsiteX1" fmla="*/ 1173480 w 1173480"/>
                  <a:gd name="connsiteY1" fmla="*/ 0 h 822960"/>
                  <a:gd name="connsiteX2" fmla="*/ 1173480 w 1173480"/>
                  <a:gd name="connsiteY2" fmla="*/ 822960 h 822960"/>
                  <a:gd name="connsiteX3" fmla="*/ 0 w 1173480"/>
                  <a:gd name="connsiteY3" fmla="*/ 822960 h 822960"/>
                  <a:gd name="connsiteX4" fmla="*/ 0 w 1173480"/>
                  <a:gd name="connsiteY4" fmla="*/ 0 h 822960"/>
                  <a:gd name="connsiteX0" fmla="*/ 0 w 1173480"/>
                  <a:gd name="connsiteY0" fmla="*/ 0 h 822960"/>
                  <a:gd name="connsiteX1" fmla="*/ 1173480 w 1173480"/>
                  <a:gd name="connsiteY1" fmla="*/ 0 h 822960"/>
                  <a:gd name="connsiteX2" fmla="*/ 1173480 w 1173480"/>
                  <a:gd name="connsiteY2" fmla="*/ 822960 h 822960"/>
                  <a:gd name="connsiteX3" fmla="*/ 570071 w 1173480"/>
                  <a:gd name="connsiteY3" fmla="*/ 820579 h 822960"/>
                  <a:gd name="connsiteX4" fmla="*/ 0 w 1173480"/>
                  <a:gd name="connsiteY4" fmla="*/ 822960 h 822960"/>
                  <a:gd name="connsiteX5" fmla="*/ 0 w 1173480"/>
                  <a:gd name="connsiteY5" fmla="*/ 0 h 822960"/>
                  <a:gd name="connsiteX0" fmla="*/ 0 w 1173480"/>
                  <a:gd name="connsiteY0" fmla="*/ 0 h 822960"/>
                  <a:gd name="connsiteX1" fmla="*/ 1173480 w 1173480"/>
                  <a:gd name="connsiteY1" fmla="*/ 0 h 822960"/>
                  <a:gd name="connsiteX2" fmla="*/ 1173480 w 1173480"/>
                  <a:gd name="connsiteY2" fmla="*/ 822960 h 822960"/>
                  <a:gd name="connsiteX3" fmla="*/ 586740 w 1173480"/>
                  <a:gd name="connsiteY3" fmla="*/ 820579 h 822960"/>
                  <a:gd name="connsiteX4" fmla="*/ 0 w 1173480"/>
                  <a:gd name="connsiteY4" fmla="*/ 822960 h 822960"/>
                  <a:gd name="connsiteX5" fmla="*/ 0 w 1173480"/>
                  <a:gd name="connsiteY5" fmla="*/ 0 h 822960"/>
                  <a:gd name="connsiteX0" fmla="*/ 0 w 1173480"/>
                  <a:gd name="connsiteY0" fmla="*/ 0 h 1234917"/>
                  <a:gd name="connsiteX1" fmla="*/ 1173480 w 1173480"/>
                  <a:gd name="connsiteY1" fmla="*/ 0 h 1234917"/>
                  <a:gd name="connsiteX2" fmla="*/ 1173480 w 1173480"/>
                  <a:gd name="connsiteY2" fmla="*/ 822960 h 1234917"/>
                  <a:gd name="connsiteX3" fmla="*/ 589121 w 1173480"/>
                  <a:gd name="connsiteY3" fmla="*/ 1234917 h 1234917"/>
                  <a:gd name="connsiteX4" fmla="*/ 0 w 1173480"/>
                  <a:gd name="connsiteY4" fmla="*/ 822960 h 1234917"/>
                  <a:gd name="connsiteX5" fmla="*/ 0 w 1173480"/>
                  <a:gd name="connsiteY5" fmla="*/ 0 h 1234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3480" h="1234917">
                    <a:moveTo>
                      <a:pt x="0" y="0"/>
                    </a:moveTo>
                    <a:lnTo>
                      <a:pt x="1173480" y="0"/>
                    </a:lnTo>
                    <a:lnTo>
                      <a:pt x="1173480" y="822960"/>
                    </a:lnTo>
                    <a:lnTo>
                      <a:pt x="589121" y="1234917"/>
                    </a:lnTo>
                    <a:lnTo>
                      <a:pt x="0" y="8229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91440" tIns="28800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b="1" dirty="0">
                  <a:solidFill>
                    <a:srgbClr val="969696"/>
                  </a:solidFill>
                </a:endParaRPr>
              </a:p>
            </p:txBody>
          </p:sp>
        </p:grpSp>
        <p:sp>
          <p:nvSpPr>
            <p:cNvPr id="48" name="Freeform 7"/>
            <p:cNvSpPr>
              <a:spLocks noEditPoints="1"/>
            </p:cNvSpPr>
            <p:nvPr/>
          </p:nvSpPr>
          <p:spPr bwMode="gray">
            <a:xfrm>
              <a:off x="917368" y="2000857"/>
              <a:ext cx="231833" cy="467442"/>
            </a:xfrm>
            <a:custGeom>
              <a:avLst/>
              <a:gdLst>
                <a:gd name="T0" fmla="*/ 52 w 104"/>
                <a:gd name="T1" fmla="*/ 0 h 210"/>
                <a:gd name="T2" fmla="*/ 91 w 104"/>
                <a:gd name="T3" fmla="*/ 14 h 210"/>
                <a:gd name="T4" fmla="*/ 104 w 104"/>
                <a:gd name="T5" fmla="*/ 56 h 210"/>
                <a:gd name="T6" fmla="*/ 104 w 104"/>
                <a:gd name="T7" fmla="*/ 154 h 210"/>
                <a:gd name="T8" fmla="*/ 91 w 104"/>
                <a:gd name="T9" fmla="*/ 195 h 210"/>
                <a:gd name="T10" fmla="*/ 52 w 104"/>
                <a:gd name="T11" fmla="*/ 210 h 210"/>
                <a:gd name="T12" fmla="*/ 14 w 104"/>
                <a:gd name="T13" fmla="*/ 195 h 210"/>
                <a:gd name="T14" fmla="*/ 0 w 104"/>
                <a:gd name="T15" fmla="*/ 154 h 210"/>
                <a:gd name="T16" fmla="*/ 0 w 104"/>
                <a:gd name="T17" fmla="*/ 56 h 210"/>
                <a:gd name="T18" fmla="*/ 14 w 104"/>
                <a:gd name="T19" fmla="*/ 14 h 210"/>
                <a:gd name="T20" fmla="*/ 52 w 104"/>
                <a:gd name="T21" fmla="*/ 0 h 210"/>
                <a:gd name="T22" fmla="*/ 52 w 104"/>
                <a:gd name="T23" fmla="*/ 21 h 210"/>
                <a:gd name="T24" fmla="*/ 25 w 104"/>
                <a:gd name="T25" fmla="*/ 56 h 210"/>
                <a:gd name="T26" fmla="*/ 25 w 104"/>
                <a:gd name="T27" fmla="*/ 154 h 210"/>
                <a:gd name="T28" fmla="*/ 52 w 104"/>
                <a:gd name="T29" fmla="*/ 189 h 210"/>
                <a:gd name="T30" fmla="*/ 79 w 104"/>
                <a:gd name="T31" fmla="*/ 154 h 210"/>
                <a:gd name="T32" fmla="*/ 79 w 104"/>
                <a:gd name="T33" fmla="*/ 56 h 210"/>
                <a:gd name="T34" fmla="*/ 52 w 104"/>
                <a:gd name="T35" fmla="*/ 2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210">
                  <a:moveTo>
                    <a:pt x="52" y="0"/>
                  </a:moveTo>
                  <a:cubicBezTo>
                    <a:pt x="69" y="0"/>
                    <a:pt x="82" y="5"/>
                    <a:pt x="91" y="14"/>
                  </a:cubicBezTo>
                  <a:cubicBezTo>
                    <a:pt x="100" y="24"/>
                    <a:pt x="104" y="38"/>
                    <a:pt x="104" y="56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04" y="172"/>
                    <a:pt x="100" y="186"/>
                    <a:pt x="91" y="195"/>
                  </a:cubicBezTo>
                  <a:cubicBezTo>
                    <a:pt x="82" y="205"/>
                    <a:pt x="69" y="210"/>
                    <a:pt x="52" y="210"/>
                  </a:cubicBezTo>
                  <a:cubicBezTo>
                    <a:pt x="35" y="210"/>
                    <a:pt x="23" y="205"/>
                    <a:pt x="14" y="195"/>
                  </a:cubicBezTo>
                  <a:cubicBezTo>
                    <a:pt x="5" y="186"/>
                    <a:pt x="0" y="172"/>
                    <a:pt x="0" y="15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38"/>
                    <a:pt x="5" y="24"/>
                    <a:pt x="14" y="14"/>
                  </a:cubicBezTo>
                  <a:cubicBezTo>
                    <a:pt x="23" y="5"/>
                    <a:pt x="35" y="0"/>
                    <a:pt x="52" y="0"/>
                  </a:cubicBezTo>
                  <a:close/>
                  <a:moveTo>
                    <a:pt x="52" y="21"/>
                  </a:moveTo>
                  <a:cubicBezTo>
                    <a:pt x="34" y="21"/>
                    <a:pt x="25" y="32"/>
                    <a:pt x="25" y="56"/>
                  </a:cubicBezTo>
                  <a:cubicBezTo>
                    <a:pt x="25" y="154"/>
                    <a:pt x="25" y="154"/>
                    <a:pt x="25" y="154"/>
                  </a:cubicBezTo>
                  <a:cubicBezTo>
                    <a:pt x="25" y="177"/>
                    <a:pt x="34" y="189"/>
                    <a:pt x="52" y="189"/>
                  </a:cubicBezTo>
                  <a:cubicBezTo>
                    <a:pt x="70" y="189"/>
                    <a:pt x="79" y="177"/>
                    <a:pt x="79" y="154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32"/>
                    <a:pt x="70" y="21"/>
                    <a:pt x="52" y="21"/>
                  </a:cubicBezTo>
                  <a:close/>
                </a:path>
              </a:pathLst>
            </a:custGeom>
            <a:solidFill>
              <a:srgbClr val="003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Rechteck 8"/>
            <p:cNvSpPr/>
            <p:nvPr/>
          </p:nvSpPr>
          <p:spPr bwMode="gray">
            <a:xfrm rot="16200000">
              <a:off x="1330681" y="2597892"/>
              <a:ext cx="786812" cy="1234916"/>
            </a:xfrm>
            <a:custGeom>
              <a:avLst/>
              <a:gdLst>
                <a:gd name="connsiteX0" fmla="*/ 0 w 1173480"/>
                <a:gd name="connsiteY0" fmla="*/ 0 h 822960"/>
                <a:gd name="connsiteX1" fmla="*/ 1173480 w 1173480"/>
                <a:gd name="connsiteY1" fmla="*/ 0 h 822960"/>
                <a:gd name="connsiteX2" fmla="*/ 1173480 w 1173480"/>
                <a:gd name="connsiteY2" fmla="*/ 822960 h 822960"/>
                <a:gd name="connsiteX3" fmla="*/ 0 w 1173480"/>
                <a:gd name="connsiteY3" fmla="*/ 822960 h 822960"/>
                <a:gd name="connsiteX4" fmla="*/ 0 w 1173480"/>
                <a:gd name="connsiteY4" fmla="*/ 0 h 822960"/>
                <a:gd name="connsiteX0" fmla="*/ 0 w 1173480"/>
                <a:gd name="connsiteY0" fmla="*/ 0 h 822960"/>
                <a:gd name="connsiteX1" fmla="*/ 1173480 w 1173480"/>
                <a:gd name="connsiteY1" fmla="*/ 0 h 822960"/>
                <a:gd name="connsiteX2" fmla="*/ 1173480 w 1173480"/>
                <a:gd name="connsiteY2" fmla="*/ 822960 h 822960"/>
                <a:gd name="connsiteX3" fmla="*/ 570071 w 1173480"/>
                <a:gd name="connsiteY3" fmla="*/ 820579 h 822960"/>
                <a:gd name="connsiteX4" fmla="*/ 0 w 1173480"/>
                <a:gd name="connsiteY4" fmla="*/ 822960 h 822960"/>
                <a:gd name="connsiteX5" fmla="*/ 0 w 1173480"/>
                <a:gd name="connsiteY5" fmla="*/ 0 h 822960"/>
                <a:gd name="connsiteX0" fmla="*/ 0 w 1173480"/>
                <a:gd name="connsiteY0" fmla="*/ 0 h 822960"/>
                <a:gd name="connsiteX1" fmla="*/ 1173480 w 1173480"/>
                <a:gd name="connsiteY1" fmla="*/ 0 h 822960"/>
                <a:gd name="connsiteX2" fmla="*/ 1173480 w 1173480"/>
                <a:gd name="connsiteY2" fmla="*/ 822960 h 822960"/>
                <a:gd name="connsiteX3" fmla="*/ 586740 w 1173480"/>
                <a:gd name="connsiteY3" fmla="*/ 820579 h 822960"/>
                <a:gd name="connsiteX4" fmla="*/ 0 w 1173480"/>
                <a:gd name="connsiteY4" fmla="*/ 822960 h 822960"/>
                <a:gd name="connsiteX5" fmla="*/ 0 w 1173480"/>
                <a:gd name="connsiteY5" fmla="*/ 0 h 822960"/>
                <a:gd name="connsiteX0" fmla="*/ 0 w 1173480"/>
                <a:gd name="connsiteY0" fmla="*/ 0 h 1234917"/>
                <a:gd name="connsiteX1" fmla="*/ 1173480 w 1173480"/>
                <a:gd name="connsiteY1" fmla="*/ 0 h 1234917"/>
                <a:gd name="connsiteX2" fmla="*/ 1173480 w 1173480"/>
                <a:gd name="connsiteY2" fmla="*/ 822960 h 1234917"/>
                <a:gd name="connsiteX3" fmla="*/ 589121 w 1173480"/>
                <a:gd name="connsiteY3" fmla="*/ 1234917 h 1234917"/>
                <a:gd name="connsiteX4" fmla="*/ 0 w 1173480"/>
                <a:gd name="connsiteY4" fmla="*/ 822960 h 1234917"/>
                <a:gd name="connsiteX5" fmla="*/ 0 w 1173480"/>
                <a:gd name="connsiteY5" fmla="*/ 0 h 123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3480" h="1234917">
                  <a:moveTo>
                    <a:pt x="0" y="0"/>
                  </a:moveTo>
                  <a:lnTo>
                    <a:pt x="1173480" y="0"/>
                  </a:lnTo>
                  <a:lnTo>
                    <a:pt x="1173480" y="822960"/>
                  </a:lnTo>
                  <a:lnTo>
                    <a:pt x="589121" y="1234917"/>
                  </a:lnTo>
                  <a:lnTo>
                    <a:pt x="0" y="822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91440" tIns="288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b="1" dirty="0">
                <a:solidFill>
                  <a:srgbClr val="969696"/>
                </a:solidFill>
              </a:endParaRPr>
            </a:p>
          </p:txBody>
        </p:sp>
      </p:grpSp>
      <p:grpSp>
        <p:nvGrpSpPr>
          <p:cNvPr id="53" name="Gruppieren 59"/>
          <p:cNvGrpSpPr>
            <a:grpSpLocks noChangeAspect="1"/>
          </p:cNvGrpSpPr>
          <p:nvPr/>
        </p:nvGrpSpPr>
        <p:grpSpPr bwMode="gray">
          <a:xfrm>
            <a:off x="1749688" y="2164160"/>
            <a:ext cx="6051287" cy="1115318"/>
            <a:chOff x="540005" y="1536900"/>
            <a:chExt cx="7470740" cy="1376933"/>
          </a:xfrm>
        </p:grpSpPr>
        <p:grpSp>
          <p:nvGrpSpPr>
            <p:cNvPr id="54" name="Gruppieren 54"/>
            <p:cNvGrpSpPr/>
            <p:nvPr/>
          </p:nvGrpSpPr>
          <p:grpSpPr bwMode="gray">
            <a:xfrm rot="16200000">
              <a:off x="3586908" y="-1510003"/>
              <a:ext cx="1376933" cy="7470740"/>
              <a:chOff x="323836" y="1717142"/>
              <a:chExt cx="2053607" cy="7470740"/>
            </a:xfrm>
            <a:effectLst/>
          </p:grpSpPr>
          <p:sp>
            <p:nvSpPr>
              <p:cNvPr id="59" name="Auf der gleichen Seite des Rechtecks liegende Ecken abrunden 56"/>
              <p:cNvSpPr/>
              <p:nvPr/>
            </p:nvSpPr>
            <p:spPr bwMode="gray">
              <a:xfrm rot="10800000">
                <a:off x="708662" y="2689859"/>
                <a:ext cx="1356747" cy="6498023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0032B5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wordArtVert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Pfeil nach unten 57"/>
              <p:cNvSpPr/>
              <p:nvPr/>
            </p:nvSpPr>
            <p:spPr bwMode="gray">
              <a:xfrm>
                <a:off x="323836" y="1717142"/>
                <a:ext cx="2053607" cy="1782360"/>
              </a:xfrm>
              <a:prstGeom prst="downArrow">
                <a:avLst>
                  <a:gd name="adj1" fmla="val 68750"/>
                  <a:gd name="adj2" fmla="val 50000"/>
                </a:avLst>
              </a:prstGeom>
              <a:solidFill>
                <a:srgbClr val="0032B5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hteck 8"/>
              <p:cNvSpPr/>
              <p:nvPr/>
            </p:nvSpPr>
            <p:spPr bwMode="gray">
              <a:xfrm>
                <a:off x="876799" y="1891681"/>
                <a:ext cx="966540" cy="1234917"/>
              </a:xfrm>
              <a:custGeom>
                <a:avLst/>
                <a:gdLst>
                  <a:gd name="connsiteX0" fmla="*/ 0 w 1173480"/>
                  <a:gd name="connsiteY0" fmla="*/ 0 h 822960"/>
                  <a:gd name="connsiteX1" fmla="*/ 1173480 w 1173480"/>
                  <a:gd name="connsiteY1" fmla="*/ 0 h 822960"/>
                  <a:gd name="connsiteX2" fmla="*/ 1173480 w 1173480"/>
                  <a:gd name="connsiteY2" fmla="*/ 822960 h 822960"/>
                  <a:gd name="connsiteX3" fmla="*/ 0 w 1173480"/>
                  <a:gd name="connsiteY3" fmla="*/ 822960 h 822960"/>
                  <a:gd name="connsiteX4" fmla="*/ 0 w 1173480"/>
                  <a:gd name="connsiteY4" fmla="*/ 0 h 822960"/>
                  <a:gd name="connsiteX0" fmla="*/ 0 w 1173480"/>
                  <a:gd name="connsiteY0" fmla="*/ 0 h 822960"/>
                  <a:gd name="connsiteX1" fmla="*/ 1173480 w 1173480"/>
                  <a:gd name="connsiteY1" fmla="*/ 0 h 822960"/>
                  <a:gd name="connsiteX2" fmla="*/ 1173480 w 1173480"/>
                  <a:gd name="connsiteY2" fmla="*/ 822960 h 822960"/>
                  <a:gd name="connsiteX3" fmla="*/ 570071 w 1173480"/>
                  <a:gd name="connsiteY3" fmla="*/ 820579 h 822960"/>
                  <a:gd name="connsiteX4" fmla="*/ 0 w 1173480"/>
                  <a:gd name="connsiteY4" fmla="*/ 822960 h 822960"/>
                  <a:gd name="connsiteX5" fmla="*/ 0 w 1173480"/>
                  <a:gd name="connsiteY5" fmla="*/ 0 h 822960"/>
                  <a:gd name="connsiteX0" fmla="*/ 0 w 1173480"/>
                  <a:gd name="connsiteY0" fmla="*/ 0 h 822960"/>
                  <a:gd name="connsiteX1" fmla="*/ 1173480 w 1173480"/>
                  <a:gd name="connsiteY1" fmla="*/ 0 h 822960"/>
                  <a:gd name="connsiteX2" fmla="*/ 1173480 w 1173480"/>
                  <a:gd name="connsiteY2" fmla="*/ 822960 h 822960"/>
                  <a:gd name="connsiteX3" fmla="*/ 586740 w 1173480"/>
                  <a:gd name="connsiteY3" fmla="*/ 820579 h 822960"/>
                  <a:gd name="connsiteX4" fmla="*/ 0 w 1173480"/>
                  <a:gd name="connsiteY4" fmla="*/ 822960 h 822960"/>
                  <a:gd name="connsiteX5" fmla="*/ 0 w 1173480"/>
                  <a:gd name="connsiteY5" fmla="*/ 0 h 822960"/>
                  <a:gd name="connsiteX0" fmla="*/ 0 w 1173480"/>
                  <a:gd name="connsiteY0" fmla="*/ 0 h 1234917"/>
                  <a:gd name="connsiteX1" fmla="*/ 1173480 w 1173480"/>
                  <a:gd name="connsiteY1" fmla="*/ 0 h 1234917"/>
                  <a:gd name="connsiteX2" fmla="*/ 1173480 w 1173480"/>
                  <a:gd name="connsiteY2" fmla="*/ 822960 h 1234917"/>
                  <a:gd name="connsiteX3" fmla="*/ 589121 w 1173480"/>
                  <a:gd name="connsiteY3" fmla="*/ 1234917 h 1234917"/>
                  <a:gd name="connsiteX4" fmla="*/ 0 w 1173480"/>
                  <a:gd name="connsiteY4" fmla="*/ 822960 h 1234917"/>
                  <a:gd name="connsiteX5" fmla="*/ 0 w 1173480"/>
                  <a:gd name="connsiteY5" fmla="*/ 0 h 1234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3480" h="1234917">
                    <a:moveTo>
                      <a:pt x="0" y="0"/>
                    </a:moveTo>
                    <a:lnTo>
                      <a:pt x="1173480" y="0"/>
                    </a:lnTo>
                    <a:lnTo>
                      <a:pt x="1173480" y="822960"/>
                    </a:lnTo>
                    <a:lnTo>
                      <a:pt x="589121" y="1234917"/>
                    </a:lnTo>
                    <a:lnTo>
                      <a:pt x="0" y="8229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91440" tIns="28800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b="1" dirty="0">
                  <a:solidFill>
                    <a:srgbClr val="969696"/>
                  </a:solidFill>
                </a:endParaRPr>
              </a:p>
            </p:txBody>
          </p:sp>
        </p:grpSp>
        <p:sp>
          <p:nvSpPr>
            <p:cNvPr id="57" name="Freeform 7"/>
            <p:cNvSpPr>
              <a:spLocks noEditPoints="1"/>
            </p:cNvSpPr>
            <p:nvPr/>
          </p:nvSpPr>
          <p:spPr bwMode="gray">
            <a:xfrm>
              <a:off x="917368" y="2000857"/>
              <a:ext cx="231833" cy="467442"/>
            </a:xfrm>
            <a:custGeom>
              <a:avLst/>
              <a:gdLst>
                <a:gd name="T0" fmla="*/ 52 w 104"/>
                <a:gd name="T1" fmla="*/ 0 h 210"/>
                <a:gd name="T2" fmla="*/ 91 w 104"/>
                <a:gd name="T3" fmla="*/ 14 h 210"/>
                <a:gd name="T4" fmla="*/ 104 w 104"/>
                <a:gd name="T5" fmla="*/ 56 h 210"/>
                <a:gd name="T6" fmla="*/ 104 w 104"/>
                <a:gd name="T7" fmla="*/ 154 h 210"/>
                <a:gd name="T8" fmla="*/ 91 w 104"/>
                <a:gd name="T9" fmla="*/ 195 h 210"/>
                <a:gd name="T10" fmla="*/ 52 w 104"/>
                <a:gd name="T11" fmla="*/ 210 h 210"/>
                <a:gd name="T12" fmla="*/ 14 w 104"/>
                <a:gd name="T13" fmla="*/ 195 h 210"/>
                <a:gd name="T14" fmla="*/ 0 w 104"/>
                <a:gd name="T15" fmla="*/ 154 h 210"/>
                <a:gd name="T16" fmla="*/ 0 w 104"/>
                <a:gd name="T17" fmla="*/ 56 h 210"/>
                <a:gd name="T18" fmla="*/ 14 w 104"/>
                <a:gd name="T19" fmla="*/ 14 h 210"/>
                <a:gd name="T20" fmla="*/ 52 w 104"/>
                <a:gd name="T21" fmla="*/ 0 h 210"/>
                <a:gd name="T22" fmla="*/ 52 w 104"/>
                <a:gd name="T23" fmla="*/ 21 h 210"/>
                <a:gd name="T24" fmla="*/ 25 w 104"/>
                <a:gd name="T25" fmla="*/ 56 h 210"/>
                <a:gd name="T26" fmla="*/ 25 w 104"/>
                <a:gd name="T27" fmla="*/ 154 h 210"/>
                <a:gd name="T28" fmla="*/ 52 w 104"/>
                <a:gd name="T29" fmla="*/ 189 h 210"/>
                <a:gd name="T30" fmla="*/ 79 w 104"/>
                <a:gd name="T31" fmla="*/ 154 h 210"/>
                <a:gd name="T32" fmla="*/ 79 w 104"/>
                <a:gd name="T33" fmla="*/ 56 h 210"/>
                <a:gd name="T34" fmla="*/ 52 w 104"/>
                <a:gd name="T35" fmla="*/ 2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210">
                  <a:moveTo>
                    <a:pt x="52" y="0"/>
                  </a:moveTo>
                  <a:cubicBezTo>
                    <a:pt x="69" y="0"/>
                    <a:pt x="82" y="5"/>
                    <a:pt x="91" y="14"/>
                  </a:cubicBezTo>
                  <a:cubicBezTo>
                    <a:pt x="100" y="24"/>
                    <a:pt x="104" y="38"/>
                    <a:pt x="104" y="56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04" y="172"/>
                    <a:pt x="100" y="186"/>
                    <a:pt x="91" y="195"/>
                  </a:cubicBezTo>
                  <a:cubicBezTo>
                    <a:pt x="82" y="205"/>
                    <a:pt x="69" y="210"/>
                    <a:pt x="52" y="210"/>
                  </a:cubicBezTo>
                  <a:cubicBezTo>
                    <a:pt x="35" y="210"/>
                    <a:pt x="23" y="205"/>
                    <a:pt x="14" y="195"/>
                  </a:cubicBezTo>
                  <a:cubicBezTo>
                    <a:pt x="5" y="186"/>
                    <a:pt x="0" y="172"/>
                    <a:pt x="0" y="15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38"/>
                    <a:pt x="5" y="24"/>
                    <a:pt x="14" y="14"/>
                  </a:cubicBezTo>
                  <a:cubicBezTo>
                    <a:pt x="23" y="5"/>
                    <a:pt x="35" y="0"/>
                    <a:pt x="52" y="0"/>
                  </a:cubicBezTo>
                  <a:close/>
                  <a:moveTo>
                    <a:pt x="52" y="21"/>
                  </a:moveTo>
                  <a:cubicBezTo>
                    <a:pt x="34" y="21"/>
                    <a:pt x="25" y="32"/>
                    <a:pt x="25" y="56"/>
                  </a:cubicBezTo>
                  <a:cubicBezTo>
                    <a:pt x="25" y="154"/>
                    <a:pt x="25" y="154"/>
                    <a:pt x="25" y="154"/>
                  </a:cubicBezTo>
                  <a:cubicBezTo>
                    <a:pt x="25" y="177"/>
                    <a:pt x="34" y="189"/>
                    <a:pt x="52" y="189"/>
                  </a:cubicBezTo>
                  <a:cubicBezTo>
                    <a:pt x="70" y="189"/>
                    <a:pt x="79" y="177"/>
                    <a:pt x="79" y="154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32"/>
                    <a:pt x="70" y="21"/>
                    <a:pt x="52" y="21"/>
                  </a:cubicBezTo>
                  <a:close/>
                </a:path>
              </a:pathLst>
            </a:custGeom>
            <a:solidFill>
              <a:srgbClr val="003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2" name="Gruppieren 59"/>
          <p:cNvGrpSpPr>
            <a:grpSpLocks noChangeAspect="1"/>
          </p:cNvGrpSpPr>
          <p:nvPr/>
        </p:nvGrpSpPr>
        <p:grpSpPr bwMode="gray">
          <a:xfrm>
            <a:off x="2311662" y="2897586"/>
            <a:ext cx="5889363" cy="1115318"/>
            <a:chOff x="540004" y="1536901"/>
            <a:chExt cx="7270833" cy="1376933"/>
          </a:xfrm>
        </p:grpSpPr>
        <p:grpSp>
          <p:nvGrpSpPr>
            <p:cNvPr id="63" name="Gruppieren 54"/>
            <p:cNvGrpSpPr/>
            <p:nvPr/>
          </p:nvGrpSpPr>
          <p:grpSpPr bwMode="gray">
            <a:xfrm rot="16200000">
              <a:off x="3486954" y="-1410049"/>
              <a:ext cx="1376933" cy="7270833"/>
              <a:chOff x="323836" y="1717142"/>
              <a:chExt cx="2053607" cy="7270833"/>
            </a:xfrm>
            <a:effectLst/>
          </p:grpSpPr>
          <p:sp>
            <p:nvSpPr>
              <p:cNvPr id="67" name="Auf der gleichen Seite des Rechtecks liegende Ecken abrunden 56"/>
              <p:cNvSpPr/>
              <p:nvPr/>
            </p:nvSpPr>
            <p:spPr bwMode="gray">
              <a:xfrm rot="10800000">
                <a:off x="708662" y="2689860"/>
                <a:ext cx="1356747" cy="6298115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E20A16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wordArtVert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Pfeil nach unten 57"/>
              <p:cNvSpPr/>
              <p:nvPr/>
            </p:nvSpPr>
            <p:spPr bwMode="gray">
              <a:xfrm>
                <a:off x="323836" y="1717142"/>
                <a:ext cx="2053607" cy="1782360"/>
              </a:xfrm>
              <a:prstGeom prst="downArrow">
                <a:avLst>
                  <a:gd name="adj1" fmla="val 68750"/>
                  <a:gd name="adj2" fmla="val 50000"/>
                </a:avLst>
              </a:prstGeom>
              <a:solidFill>
                <a:srgbClr val="E20A16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hteck 8"/>
              <p:cNvSpPr/>
              <p:nvPr/>
            </p:nvSpPr>
            <p:spPr bwMode="gray">
              <a:xfrm>
                <a:off x="876799" y="1891681"/>
                <a:ext cx="966540" cy="1234917"/>
              </a:xfrm>
              <a:custGeom>
                <a:avLst/>
                <a:gdLst>
                  <a:gd name="connsiteX0" fmla="*/ 0 w 1173480"/>
                  <a:gd name="connsiteY0" fmla="*/ 0 h 822960"/>
                  <a:gd name="connsiteX1" fmla="*/ 1173480 w 1173480"/>
                  <a:gd name="connsiteY1" fmla="*/ 0 h 822960"/>
                  <a:gd name="connsiteX2" fmla="*/ 1173480 w 1173480"/>
                  <a:gd name="connsiteY2" fmla="*/ 822960 h 822960"/>
                  <a:gd name="connsiteX3" fmla="*/ 0 w 1173480"/>
                  <a:gd name="connsiteY3" fmla="*/ 822960 h 822960"/>
                  <a:gd name="connsiteX4" fmla="*/ 0 w 1173480"/>
                  <a:gd name="connsiteY4" fmla="*/ 0 h 822960"/>
                  <a:gd name="connsiteX0" fmla="*/ 0 w 1173480"/>
                  <a:gd name="connsiteY0" fmla="*/ 0 h 822960"/>
                  <a:gd name="connsiteX1" fmla="*/ 1173480 w 1173480"/>
                  <a:gd name="connsiteY1" fmla="*/ 0 h 822960"/>
                  <a:gd name="connsiteX2" fmla="*/ 1173480 w 1173480"/>
                  <a:gd name="connsiteY2" fmla="*/ 822960 h 822960"/>
                  <a:gd name="connsiteX3" fmla="*/ 570071 w 1173480"/>
                  <a:gd name="connsiteY3" fmla="*/ 820579 h 822960"/>
                  <a:gd name="connsiteX4" fmla="*/ 0 w 1173480"/>
                  <a:gd name="connsiteY4" fmla="*/ 822960 h 822960"/>
                  <a:gd name="connsiteX5" fmla="*/ 0 w 1173480"/>
                  <a:gd name="connsiteY5" fmla="*/ 0 h 822960"/>
                  <a:gd name="connsiteX0" fmla="*/ 0 w 1173480"/>
                  <a:gd name="connsiteY0" fmla="*/ 0 h 822960"/>
                  <a:gd name="connsiteX1" fmla="*/ 1173480 w 1173480"/>
                  <a:gd name="connsiteY1" fmla="*/ 0 h 822960"/>
                  <a:gd name="connsiteX2" fmla="*/ 1173480 w 1173480"/>
                  <a:gd name="connsiteY2" fmla="*/ 822960 h 822960"/>
                  <a:gd name="connsiteX3" fmla="*/ 586740 w 1173480"/>
                  <a:gd name="connsiteY3" fmla="*/ 820579 h 822960"/>
                  <a:gd name="connsiteX4" fmla="*/ 0 w 1173480"/>
                  <a:gd name="connsiteY4" fmla="*/ 822960 h 822960"/>
                  <a:gd name="connsiteX5" fmla="*/ 0 w 1173480"/>
                  <a:gd name="connsiteY5" fmla="*/ 0 h 822960"/>
                  <a:gd name="connsiteX0" fmla="*/ 0 w 1173480"/>
                  <a:gd name="connsiteY0" fmla="*/ 0 h 1234917"/>
                  <a:gd name="connsiteX1" fmla="*/ 1173480 w 1173480"/>
                  <a:gd name="connsiteY1" fmla="*/ 0 h 1234917"/>
                  <a:gd name="connsiteX2" fmla="*/ 1173480 w 1173480"/>
                  <a:gd name="connsiteY2" fmla="*/ 822960 h 1234917"/>
                  <a:gd name="connsiteX3" fmla="*/ 589121 w 1173480"/>
                  <a:gd name="connsiteY3" fmla="*/ 1234917 h 1234917"/>
                  <a:gd name="connsiteX4" fmla="*/ 0 w 1173480"/>
                  <a:gd name="connsiteY4" fmla="*/ 822960 h 1234917"/>
                  <a:gd name="connsiteX5" fmla="*/ 0 w 1173480"/>
                  <a:gd name="connsiteY5" fmla="*/ 0 h 1234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3480" h="1234917">
                    <a:moveTo>
                      <a:pt x="0" y="0"/>
                    </a:moveTo>
                    <a:lnTo>
                      <a:pt x="1173480" y="0"/>
                    </a:lnTo>
                    <a:lnTo>
                      <a:pt x="1173480" y="822960"/>
                    </a:lnTo>
                    <a:lnTo>
                      <a:pt x="589121" y="1234917"/>
                    </a:lnTo>
                    <a:lnTo>
                      <a:pt x="0" y="8229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91440" tIns="28800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b="1" dirty="0">
                  <a:solidFill>
                    <a:srgbClr val="969696"/>
                  </a:solidFill>
                </a:endParaRPr>
              </a:p>
            </p:txBody>
          </p:sp>
        </p:grpSp>
        <p:sp>
          <p:nvSpPr>
            <p:cNvPr id="65" name="Freeform 7"/>
            <p:cNvSpPr>
              <a:spLocks noEditPoints="1"/>
            </p:cNvSpPr>
            <p:nvPr/>
          </p:nvSpPr>
          <p:spPr bwMode="gray">
            <a:xfrm>
              <a:off x="917368" y="2000857"/>
              <a:ext cx="231833" cy="467442"/>
            </a:xfrm>
            <a:custGeom>
              <a:avLst/>
              <a:gdLst>
                <a:gd name="T0" fmla="*/ 52 w 104"/>
                <a:gd name="T1" fmla="*/ 0 h 210"/>
                <a:gd name="T2" fmla="*/ 91 w 104"/>
                <a:gd name="T3" fmla="*/ 14 h 210"/>
                <a:gd name="T4" fmla="*/ 104 w 104"/>
                <a:gd name="T5" fmla="*/ 56 h 210"/>
                <a:gd name="T6" fmla="*/ 104 w 104"/>
                <a:gd name="T7" fmla="*/ 154 h 210"/>
                <a:gd name="T8" fmla="*/ 91 w 104"/>
                <a:gd name="T9" fmla="*/ 195 h 210"/>
                <a:gd name="T10" fmla="*/ 52 w 104"/>
                <a:gd name="T11" fmla="*/ 210 h 210"/>
                <a:gd name="T12" fmla="*/ 14 w 104"/>
                <a:gd name="T13" fmla="*/ 195 h 210"/>
                <a:gd name="T14" fmla="*/ 0 w 104"/>
                <a:gd name="T15" fmla="*/ 154 h 210"/>
                <a:gd name="T16" fmla="*/ 0 w 104"/>
                <a:gd name="T17" fmla="*/ 56 h 210"/>
                <a:gd name="T18" fmla="*/ 14 w 104"/>
                <a:gd name="T19" fmla="*/ 14 h 210"/>
                <a:gd name="T20" fmla="*/ 52 w 104"/>
                <a:gd name="T21" fmla="*/ 0 h 210"/>
                <a:gd name="T22" fmla="*/ 52 w 104"/>
                <a:gd name="T23" fmla="*/ 21 h 210"/>
                <a:gd name="T24" fmla="*/ 25 w 104"/>
                <a:gd name="T25" fmla="*/ 56 h 210"/>
                <a:gd name="T26" fmla="*/ 25 w 104"/>
                <a:gd name="T27" fmla="*/ 154 h 210"/>
                <a:gd name="T28" fmla="*/ 52 w 104"/>
                <a:gd name="T29" fmla="*/ 189 h 210"/>
                <a:gd name="T30" fmla="*/ 79 w 104"/>
                <a:gd name="T31" fmla="*/ 154 h 210"/>
                <a:gd name="T32" fmla="*/ 79 w 104"/>
                <a:gd name="T33" fmla="*/ 56 h 210"/>
                <a:gd name="T34" fmla="*/ 52 w 104"/>
                <a:gd name="T35" fmla="*/ 2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210">
                  <a:moveTo>
                    <a:pt x="52" y="0"/>
                  </a:moveTo>
                  <a:cubicBezTo>
                    <a:pt x="69" y="0"/>
                    <a:pt x="82" y="5"/>
                    <a:pt x="91" y="14"/>
                  </a:cubicBezTo>
                  <a:cubicBezTo>
                    <a:pt x="100" y="24"/>
                    <a:pt x="104" y="38"/>
                    <a:pt x="104" y="56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04" y="172"/>
                    <a:pt x="100" y="186"/>
                    <a:pt x="91" y="195"/>
                  </a:cubicBezTo>
                  <a:cubicBezTo>
                    <a:pt x="82" y="205"/>
                    <a:pt x="69" y="210"/>
                    <a:pt x="52" y="210"/>
                  </a:cubicBezTo>
                  <a:cubicBezTo>
                    <a:pt x="35" y="210"/>
                    <a:pt x="23" y="205"/>
                    <a:pt x="14" y="195"/>
                  </a:cubicBezTo>
                  <a:cubicBezTo>
                    <a:pt x="5" y="186"/>
                    <a:pt x="0" y="172"/>
                    <a:pt x="0" y="15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38"/>
                    <a:pt x="5" y="24"/>
                    <a:pt x="14" y="14"/>
                  </a:cubicBezTo>
                  <a:cubicBezTo>
                    <a:pt x="23" y="5"/>
                    <a:pt x="35" y="0"/>
                    <a:pt x="52" y="0"/>
                  </a:cubicBezTo>
                  <a:close/>
                  <a:moveTo>
                    <a:pt x="52" y="21"/>
                  </a:moveTo>
                  <a:cubicBezTo>
                    <a:pt x="34" y="21"/>
                    <a:pt x="25" y="32"/>
                    <a:pt x="25" y="56"/>
                  </a:cubicBezTo>
                  <a:cubicBezTo>
                    <a:pt x="25" y="154"/>
                    <a:pt x="25" y="154"/>
                    <a:pt x="25" y="154"/>
                  </a:cubicBezTo>
                  <a:cubicBezTo>
                    <a:pt x="25" y="177"/>
                    <a:pt x="34" y="189"/>
                    <a:pt x="52" y="189"/>
                  </a:cubicBezTo>
                  <a:cubicBezTo>
                    <a:pt x="70" y="189"/>
                    <a:pt x="79" y="177"/>
                    <a:pt x="79" y="154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32"/>
                    <a:pt x="70" y="21"/>
                    <a:pt x="52" y="21"/>
                  </a:cubicBezTo>
                  <a:close/>
                </a:path>
              </a:pathLst>
            </a:custGeom>
            <a:solidFill>
              <a:srgbClr val="003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0" name="Gruppieren 59"/>
          <p:cNvGrpSpPr>
            <a:grpSpLocks noChangeAspect="1"/>
          </p:cNvGrpSpPr>
          <p:nvPr/>
        </p:nvGrpSpPr>
        <p:grpSpPr bwMode="gray">
          <a:xfrm>
            <a:off x="2902213" y="3631011"/>
            <a:ext cx="5727437" cy="1115318"/>
            <a:chOff x="540005" y="1536901"/>
            <a:chExt cx="7070925" cy="1376933"/>
          </a:xfrm>
        </p:grpSpPr>
        <p:grpSp>
          <p:nvGrpSpPr>
            <p:cNvPr id="71" name="Gruppieren 54"/>
            <p:cNvGrpSpPr/>
            <p:nvPr/>
          </p:nvGrpSpPr>
          <p:grpSpPr bwMode="gray">
            <a:xfrm rot="16200000">
              <a:off x="3387001" y="-1310095"/>
              <a:ext cx="1376933" cy="7070925"/>
              <a:chOff x="323836" y="1717142"/>
              <a:chExt cx="2053607" cy="7070925"/>
            </a:xfrm>
            <a:effectLst/>
          </p:grpSpPr>
          <p:sp>
            <p:nvSpPr>
              <p:cNvPr id="75" name="Auf der gleichen Seite des Rechtecks liegende Ecken abrunden 56"/>
              <p:cNvSpPr/>
              <p:nvPr/>
            </p:nvSpPr>
            <p:spPr bwMode="gray">
              <a:xfrm rot="10800000">
                <a:off x="708662" y="2689860"/>
                <a:ext cx="1356747" cy="6098207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0032B5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wordArtVert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Pfeil nach unten 57"/>
              <p:cNvSpPr/>
              <p:nvPr/>
            </p:nvSpPr>
            <p:spPr bwMode="gray">
              <a:xfrm>
                <a:off x="323836" y="1717142"/>
                <a:ext cx="2053607" cy="1782360"/>
              </a:xfrm>
              <a:prstGeom prst="downArrow">
                <a:avLst>
                  <a:gd name="adj1" fmla="val 68750"/>
                  <a:gd name="adj2" fmla="val 50000"/>
                </a:avLst>
              </a:prstGeom>
              <a:solidFill>
                <a:srgbClr val="0032B5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hteck 8"/>
              <p:cNvSpPr/>
              <p:nvPr/>
            </p:nvSpPr>
            <p:spPr bwMode="gray">
              <a:xfrm>
                <a:off x="876799" y="1891681"/>
                <a:ext cx="966540" cy="1234917"/>
              </a:xfrm>
              <a:custGeom>
                <a:avLst/>
                <a:gdLst>
                  <a:gd name="connsiteX0" fmla="*/ 0 w 1173480"/>
                  <a:gd name="connsiteY0" fmla="*/ 0 h 822960"/>
                  <a:gd name="connsiteX1" fmla="*/ 1173480 w 1173480"/>
                  <a:gd name="connsiteY1" fmla="*/ 0 h 822960"/>
                  <a:gd name="connsiteX2" fmla="*/ 1173480 w 1173480"/>
                  <a:gd name="connsiteY2" fmla="*/ 822960 h 822960"/>
                  <a:gd name="connsiteX3" fmla="*/ 0 w 1173480"/>
                  <a:gd name="connsiteY3" fmla="*/ 822960 h 822960"/>
                  <a:gd name="connsiteX4" fmla="*/ 0 w 1173480"/>
                  <a:gd name="connsiteY4" fmla="*/ 0 h 822960"/>
                  <a:gd name="connsiteX0" fmla="*/ 0 w 1173480"/>
                  <a:gd name="connsiteY0" fmla="*/ 0 h 822960"/>
                  <a:gd name="connsiteX1" fmla="*/ 1173480 w 1173480"/>
                  <a:gd name="connsiteY1" fmla="*/ 0 h 822960"/>
                  <a:gd name="connsiteX2" fmla="*/ 1173480 w 1173480"/>
                  <a:gd name="connsiteY2" fmla="*/ 822960 h 822960"/>
                  <a:gd name="connsiteX3" fmla="*/ 570071 w 1173480"/>
                  <a:gd name="connsiteY3" fmla="*/ 820579 h 822960"/>
                  <a:gd name="connsiteX4" fmla="*/ 0 w 1173480"/>
                  <a:gd name="connsiteY4" fmla="*/ 822960 h 822960"/>
                  <a:gd name="connsiteX5" fmla="*/ 0 w 1173480"/>
                  <a:gd name="connsiteY5" fmla="*/ 0 h 822960"/>
                  <a:gd name="connsiteX0" fmla="*/ 0 w 1173480"/>
                  <a:gd name="connsiteY0" fmla="*/ 0 h 822960"/>
                  <a:gd name="connsiteX1" fmla="*/ 1173480 w 1173480"/>
                  <a:gd name="connsiteY1" fmla="*/ 0 h 822960"/>
                  <a:gd name="connsiteX2" fmla="*/ 1173480 w 1173480"/>
                  <a:gd name="connsiteY2" fmla="*/ 822960 h 822960"/>
                  <a:gd name="connsiteX3" fmla="*/ 586740 w 1173480"/>
                  <a:gd name="connsiteY3" fmla="*/ 820579 h 822960"/>
                  <a:gd name="connsiteX4" fmla="*/ 0 w 1173480"/>
                  <a:gd name="connsiteY4" fmla="*/ 822960 h 822960"/>
                  <a:gd name="connsiteX5" fmla="*/ 0 w 1173480"/>
                  <a:gd name="connsiteY5" fmla="*/ 0 h 822960"/>
                  <a:gd name="connsiteX0" fmla="*/ 0 w 1173480"/>
                  <a:gd name="connsiteY0" fmla="*/ 0 h 1234917"/>
                  <a:gd name="connsiteX1" fmla="*/ 1173480 w 1173480"/>
                  <a:gd name="connsiteY1" fmla="*/ 0 h 1234917"/>
                  <a:gd name="connsiteX2" fmla="*/ 1173480 w 1173480"/>
                  <a:gd name="connsiteY2" fmla="*/ 822960 h 1234917"/>
                  <a:gd name="connsiteX3" fmla="*/ 589121 w 1173480"/>
                  <a:gd name="connsiteY3" fmla="*/ 1234917 h 1234917"/>
                  <a:gd name="connsiteX4" fmla="*/ 0 w 1173480"/>
                  <a:gd name="connsiteY4" fmla="*/ 822960 h 1234917"/>
                  <a:gd name="connsiteX5" fmla="*/ 0 w 1173480"/>
                  <a:gd name="connsiteY5" fmla="*/ 0 h 1234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3480" h="1234917">
                    <a:moveTo>
                      <a:pt x="0" y="0"/>
                    </a:moveTo>
                    <a:lnTo>
                      <a:pt x="1173480" y="0"/>
                    </a:lnTo>
                    <a:lnTo>
                      <a:pt x="1173480" y="822960"/>
                    </a:lnTo>
                    <a:lnTo>
                      <a:pt x="589121" y="1234917"/>
                    </a:lnTo>
                    <a:lnTo>
                      <a:pt x="0" y="8229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91440" tIns="28800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b="1" dirty="0">
                  <a:solidFill>
                    <a:srgbClr val="969696"/>
                  </a:solidFill>
                </a:endParaRPr>
              </a:p>
            </p:txBody>
          </p:sp>
        </p:grpSp>
        <p:sp>
          <p:nvSpPr>
            <p:cNvPr id="73" name="Freeform 7"/>
            <p:cNvSpPr>
              <a:spLocks noEditPoints="1"/>
            </p:cNvSpPr>
            <p:nvPr/>
          </p:nvSpPr>
          <p:spPr bwMode="gray">
            <a:xfrm>
              <a:off x="917368" y="2000857"/>
              <a:ext cx="231833" cy="467442"/>
            </a:xfrm>
            <a:custGeom>
              <a:avLst/>
              <a:gdLst>
                <a:gd name="T0" fmla="*/ 52 w 104"/>
                <a:gd name="T1" fmla="*/ 0 h 210"/>
                <a:gd name="T2" fmla="*/ 91 w 104"/>
                <a:gd name="T3" fmla="*/ 14 h 210"/>
                <a:gd name="T4" fmla="*/ 104 w 104"/>
                <a:gd name="T5" fmla="*/ 56 h 210"/>
                <a:gd name="T6" fmla="*/ 104 w 104"/>
                <a:gd name="T7" fmla="*/ 154 h 210"/>
                <a:gd name="T8" fmla="*/ 91 w 104"/>
                <a:gd name="T9" fmla="*/ 195 h 210"/>
                <a:gd name="T10" fmla="*/ 52 w 104"/>
                <a:gd name="T11" fmla="*/ 210 h 210"/>
                <a:gd name="T12" fmla="*/ 14 w 104"/>
                <a:gd name="T13" fmla="*/ 195 h 210"/>
                <a:gd name="T14" fmla="*/ 0 w 104"/>
                <a:gd name="T15" fmla="*/ 154 h 210"/>
                <a:gd name="T16" fmla="*/ 0 w 104"/>
                <a:gd name="T17" fmla="*/ 56 h 210"/>
                <a:gd name="T18" fmla="*/ 14 w 104"/>
                <a:gd name="T19" fmla="*/ 14 h 210"/>
                <a:gd name="T20" fmla="*/ 52 w 104"/>
                <a:gd name="T21" fmla="*/ 0 h 210"/>
                <a:gd name="T22" fmla="*/ 52 w 104"/>
                <a:gd name="T23" fmla="*/ 21 h 210"/>
                <a:gd name="T24" fmla="*/ 25 w 104"/>
                <a:gd name="T25" fmla="*/ 56 h 210"/>
                <a:gd name="T26" fmla="*/ 25 w 104"/>
                <a:gd name="T27" fmla="*/ 154 h 210"/>
                <a:gd name="T28" fmla="*/ 52 w 104"/>
                <a:gd name="T29" fmla="*/ 189 h 210"/>
                <a:gd name="T30" fmla="*/ 79 w 104"/>
                <a:gd name="T31" fmla="*/ 154 h 210"/>
                <a:gd name="T32" fmla="*/ 79 w 104"/>
                <a:gd name="T33" fmla="*/ 56 h 210"/>
                <a:gd name="T34" fmla="*/ 52 w 104"/>
                <a:gd name="T35" fmla="*/ 2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210">
                  <a:moveTo>
                    <a:pt x="52" y="0"/>
                  </a:moveTo>
                  <a:cubicBezTo>
                    <a:pt x="69" y="0"/>
                    <a:pt x="82" y="5"/>
                    <a:pt x="91" y="14"/>
                  </a:cubicBezTo>
                  <a:cubicBezTo>
                    <a:pt x="100" y="24"/>
                    <a:pt x="104" y="38"/>
                    <a:pt x="104" y="56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04" y="172"/>
                    <a:pt x="100" y="186"/>
                    <a:pt x="91" y="195"/>
                  </a:cubicBezTo>
                  <a:cubicBezTo>
                    <a:pt x="82" y="205"/>
                    <a:pt x="69" y="210"/>
                    <a:pt x="52" y="210"/>
                  </a:cubicBezTo>
                  <a:cubicBezTo>
                    <a:pt x="35" y="210"/>
                    <a:pt x="23" y="205"/>
                    <a:pt x="14" y="195"/>
                  </a:cubicBezTo>
                  <a:cubicBezTo>
                    <a:pt x="5" y="186"/>
                    <a:pt x="0" y="172"/>
                    <a:pt x="0" y="15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38"/>
                    <a:pt x="5" y="24"/>
                    <a:pt x="14" y="14"/>
                  </a:cubicBezTo>
                  <a:cubicBezTo>
                    <a:pt x="23" y="5"/>
                    <a:pt x="35" y="0"/>
                    <a:pt x="52" y="0"/>
                  </a:cubicBezTo>
                  <a:close/>
                  <a:moveTo>
                    <a:pt x="52" y="21"/>
                  </a:moveTo>
                  <a:cubicBezTo>
                    <a:pt x="34" y="21"/>
                    <a:pt x="25" y="32"/>
                    <a:pt x="25" y="56"/>
                  </a:cubicBezTo>
                  <a:cubicBezTo>
                    <a:pt x="25" y="154"/>
                    <a:pt x="25" y="154"/>
                    <a:pt x="25" y="154"/>
                  </a:cubicBezTo>
                  <a:cubicBezTo>
                    <a:pt x="25" y="177"/>
                    <a:pt x="34" y="189"/>
                    <a:pt x="52" y="189"/>
                  </a:cubicBezTo>
                  <a:cubicBezTo>
                    <a:pt x="70" y="189"/>
                    <a:pt x="79" y="177"/>
                    <a:pt x="79" y="154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32"/>
                    <a:pt x="70" y="21"/>
                    <a:pt x="52" y="21"/>
                  </a:cubicBezTo>
                  <a:close/>
                </a:path>
              </a:pathLst>
            </a:custGeom>
            <a:solidFill>
              <a:srgbClr val="003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16338" y="159410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0032B5"/>
                </a:solidFill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187838" y="233705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0032B5"/>
                </a:solidFill>
              </a:rPr>
              <a:t>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749813" y="307048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0032B5"/>
                </a:solidFill>
              </a:rPr>
              <a:t>4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330838" y="380390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0032B5"/>
                </a:solidFill>
              </a:rPr>
              <a:t>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85975" y="109606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200" dirty="0">
                <a:solidFill>
                  <a:schemeClr val="bg1"/>
                </a:solidFill>
              </a:rPr>
              <a:t>Компетенция РАСКОМ в сфере глобальных коммуникаций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2947" y="1716486"/>
            <a:ext cx="4254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200" dirty="0">
                <a:solidFill>
                  <a:schemeClr val="bg1"/>
                </a:solidFill>
              </a:rPr>
              <a:t>Услуга КОЛОКАЦИЯ и услуги аренды каналов/VPN могут быть </a:t>
            </a:r>
          </a:p>
          <a:p>
            <a:pPr lvl="0"/>
            <a:r>
              <a:rPr lang="ru-RU" sz="1200" dirty="0">
                <a:solidFill>
                  <a:schemeClr val="bg1"/>
                </a:solidFill>
              </a:rPr>
              <a:t>предоставлены из одних рук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6600" y="2394720"/>
            <a:ext cx="4537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200" dirty="0">
                <a:solidFill>
                  <a:schemeClr val="bg1"/>
                </a:solidFill>
              </a:rPr>
              <a:t>Многолетний опыт взаимодействия РАСКОМ с международными </a:t>
            </a:r>
          </a:p>
          <a:p>
            <a:pPr lvl="0"/>
            <a:r>
              <a:rPr lang="ru-RU" sz="1200" dirty="0">
                <a:solidFill>
                  <a:schemeClr val="bg1"/>
                </a:solidFill>
              </a:rPr>
              <a:t>поставщиками, как по техническим вопросам, так и по валютным </a:t>
            </a:r>
          </a:p>
          <a:p>
            <a:pPr lvl="0"/>
            <a:r>
              <a:rPr lang="ru-RU" sz="1200" dirty="0">
                <a:solidFill>
                  <a:schemeClr val="bg1"/>
                </a:solidFill>
              </a:rPr>
              <a:t>расчетам</a:t>
            </a:r>
          </a:p>
        </p:txBody>
      </p:sp>
      <p:sp>
        <p:nvSpPr>
          <p:cNvPr id="288" name="TextBox 287"/>
          <p:cNvSpPr txBox="1"/>
          <p:nvPr/>
        </p:nvSpPr>
        <p:spPr>
          <a:xfrm>
            <a:off x="3824093" y="3110280"/>
            <a:ext cx="4285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200" dirty="0">
                <a:solidFill>
                  <a:schemeClr val="bg1"/>
                </a:solidFill>
              </a:rPr>
              <a:t>Близость площадок РАСКОМ  к крупнейшим точкам обмена </a:t>
            </a:r>
          </a:p>
          <a:p>
            <a:pPr lvl="0"/>
            <a:r>
              <a:rPr lang="ru-RU" sz="1200" dirty="0">
                <a:solidFill>
                  <a:schemeClr val="bg1"/>
                </a:solidFill>
              </a:rPr>
              <a:t>трафиком (</a:t>
            </a:r>
            <a:r>
              <a:rPr lang="en-US" sz="1200" dirty="0">
                <a:solidFill>
                  <a:schemeClr val="bg1"/>
                </a:solidFill>
              </a:rPr>
              <a:t>MSK</a:t>
            </a:r>
            <a:r>
              <a:rPr lang="ru-RU" sz="1200" dirty="0">
                <a:solidFill>
                  <a:schemeClr val="bg1"/>
                </a:solidFill>
              </a:rPr>
              <a:t>-</a:t>
            </a:r>
            <a:r>
              <a:rPr lang="en-US" sz="1200" dirty="0">
                <a:solidFill>
                  <a:schemeClr val="bg1"/>
                </a:solidFill>
              </a:rPr>
              <a:t>IX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r>
              <a:rPr lang="en-US" sz="1200" dirty="0">
                <a:solidFill>
                  <a:schemeClr val="bg1"/>
                </a:solidFill>
              </a:rPr>
              <a:t>SPB</a:t>
            </a:r>
            <a:r>
              <a:rPr lang="ru-RU" sz="1200" dirty="0">
                <a:solidFill>
                  <a:schemeClr val="bg1"/>
                </a:solidFill>
              </a:rPr>
              <a:t>-</a:t>
            </a:r>
            <a:r>
              <a:rPr lang="en-US" sz="1200" dirty="0">
                <a:solidFill>
                  <a:schemeClr val="bg1"/>
                </a:solidFill>
              </a:rPr>
              <a:t>IX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r>
              <a:rPr lang="en-US" sz="1200" dirty="0">
                <a:solidFill>
                  <a:schemeClr val="bg1"/>
                </a:solidFill>
              </a:rPr>
              <a:t>LINX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r>
              <a:rPr lang="en-US" sz="1200" dirty="0">
                <a:solidFill>
                  <a:schemeClr val="bg1"/>
                </a:solidFill>
              </a:rPr>
              <a:t>AMS</a:t>
            </a:r>
            <a:r>
              <a:rPr lang="ru-RU" sz="1200" dirty="0">
                <a:solidFill>
                  <a:schemeClr val="bg1"/>
                </a:solidFill>
              </a:rPr>
              <a:t>-</a:t>
            </a:r>
            <a:r>
              <a:rPr lang="en-US" sz="1200" dirty="0">
                <a:solidFill>
                  <a:schemeClr val="bg1"/>
                </a:solidFill>
              </a:rPr>
              <a:t>IX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r>
              <a:rPr lang="en-US" sz="1200" dirty="0">
                <a:solidFill>
                  <a:schemeClr val="bg1"/>
                </a:solidFill>
              </a:rPr>
              <a:t>FICIX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r>
              <a:rPr lang="en-US" sz="1200" dirty="0">
                <a:solidFill>
                  <a:schemeClr val="bg1"/>
                </a:solidFill>
              </a:rPr>
              <a:t>NETNOD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r>
              <a:rPr lang="en-US" sz="1200" dirty="0">
                <a:solidFill>
                  <a:schemeClr val="bg1"/>
                </a:solidFill>
              </a:rPr>
              <a:t>DE</a:t>
            </a:r>
            <a:r>
              <a:rPr lang="ru-RU" sz="1200" dirty="0">
                <a:solidFill>
                  <a:schemeClr val="bg1"/>
                </a:solidFill>
              </a:rPr>
              <a:t>-</a:t>
            </a:r>
            <a:r>
              <a:rPr lang="en-US" sz="1200" dirty="0">
                <a:solidFill>
                  <a:schemeClr val="bg1"/>
                </a:solidFill>
              </a:rPr>
              <a:t>CIX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</a:p>
          <a:p>
            <a:pPr lvl="0"/>
            <a:r>
              <a:rPr lang="en-US" sz="1200" dirty="0">
                <a:solidFill>
                  <a:schemeClr val="bg1"/>
                </a:solidFill>
              </a:rPr>
              <a:t>FRANCE</a:t>
            </a:r>
            <a:r>
              <a:rPr lang="ru-RU" sz="1200" dirty="0">
                <a:solidFill>
                  <a:schemeClr val="bg1"/>
                </a:solidFill>
              </a:rPr>
              <a:t>-</a:t>
            </a:r>
            <a:r>
              <a:rPr lang="en-US" sz="1200" dirty="0" smtClean="0">
                <a:solidFill>
                  <a:schemeClr val="bg1"/>
                </a:solidFill>
              </a:rPr>
              <a:t>IX</a:t>
            </a:r>
            <a:r>
              <a:rPr lang="ru-RU" sz="1200" dirty="0" smtClean="0">
                <a:solidFill>
                  <a:schemeClr val="bg1"/>
                </a:solidFill>
              </a:rPr>
              <a:t>)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4338989" y="3852545"/>
            <a:ext cx="4178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200" dirty="0">
                <a:solidFill>
                  <a:schemeClr val="bg1"/>
                </a:solidFill>
              </a:rPr>
              <a:t>РАСКОМ организует кратчайшие маршруты от площадок </a:t>
            </a:r>
          </a:p>
          <a:p>
            <a:pPr lvl="0"/>
            <a:r>
              <a:rPr lang="ru-RU" sz="1200" dirty="0">
                <a:solidFill>
                  <a:schemeClr val="bg1"/>
                </a:solidFill>
              </a:rPr>
              <a:t>размещения клиентского оборудования до крупнейших </a:t>
            </a:r>
          </a:p>
          <a:p>
            <a:pPr lvl="0"/>
            <a:r>
              <a:rPr lang="ru-RU" sz="1200" dirty="0">
                <a:solidFill>
                  <a:schemeClr val="bg1"/>
                </a:solidFill>
              </a:rPr>
              <a:t>медиа-сервисов (социальные сети, мессенджеры, </a:t>
            </a:r>
            <a:r>
              <a:rPr lang="en-US" sz="1200" dirty="0">
                <a:solidFill>
                  <a:schemeClr val="bg1"/>
                </a:solidFill>
              </a:rPr>
              <a:t>CDN</a:t>
            </a:r>
            <a:r>
              <a:rPr lang="ru-RU" sz="1200" dirty="0">
                <a:solidFill>
                  <a:schemeClr val="bg1"/>
                </a:solidFill>
              </a:rPr>
              <a:t>-сети)</a:t>
            </a:r>
          </a:p>
        </p:txBody>
      </p:sp>
    </p:spTree>
    <p:extLst>
      <p:ext uri="{BB962C8B-B14F-4D97-AF65-F5344CB8AC3E}">
        <p14:creationId xmlns:p14="http://schemas.microsoft.com/office/powerpoint/2010/main" val="183315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alphaModFix amt="60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3000" y="0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09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0"/>
                        <a:ext cx="119063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1" name="Рисунок 17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945" y="1501991"/>
            <a:ext cx="1483041" cy="616945"/>
          </a:xfrm>
          <a:prstGeom prst="rect">
            <a:avLst/>
          </a:prstGeom>
        </p:spPr>
      </p:pic>
      <p:pic>
        <p:nvPicPr>
          <p:cNvPr id="17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294" y="1498671"/>
            <a:ext cx="1064097" cy="59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" name="Picture 12" descr="http://www.logosklad.ru/UserFiles/image/rambler/rambler_new_logo_201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997" y="1514579"/>
            <a:ext cx="982304" cy="49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15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45" y="2553533"/>
            <a:ext cx="617534" cy="35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5" name="Номер слайда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892324" y="4676747"/>
            <a:ext cx="2133600" cy="273844"/>
          </a:xfrm>
          <a:noFill/>
          <a:ln>
            <a:noFill/>
          </a:ln>
        </p:spPr>
        <p:txBody>
          <a:bodyPr/>
          <a:lstStyle/>
          <a:p>
            <a:fld id="{E3E092D5-CC94-43A4-B610-8D7A57CC179E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176" name="Picture 4" descr="http://1tulatv.ru/sites/default/files/megafon_logo_1_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75" y="1922844"/>
            <a:ext cx="1093962" cy="74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" name="Rechteck 44" descr="PresentationLoad.com"/>
          <p:cNvSpPr/>
          <p:nvPr/>
        </p:nvSpPr>
        <p:spPr bwMode="gray">
          <a:xfrm flipH="1">
            <a:off x="6807445" y="700226"/>
            <a:ext cx="2005254" cy="865713"/>
          </a:xfrm>
          <a:custGeom>
            <a:avLst/>
            <a:gdLst/>
            <a:ahLst/>
            <a:cxnLst/>
            <a:rect l="l" t="t" r="r" b="b"/>
            <a:pathLst>
              <a:path w="2669398" h="862679">
                <a:moveTo>
                  <a:pt x="0" y="0"/>
                </a:moveTo>
                <a:lnTo>
                  <a:pt x="2669398" y="0"/>
                </a:lnTo>
                <a:lnTo>
                  <a:pt x="2669398" y="673647"/>
                </a:lnTo>
                <a:lnTo>
                  <a:pt x="2483737" y="673647"/>
                </a:lnTo>
                <a:lnTo>
                  <a:pt x="2290736" y="862679"/>
                </a:lnTo>
                <a:lnTo>
                  <a:pt x="2097735" y="673647"/>
                </a:lnTo>
                <a:lnTo>
                  <a:pt x="0" y="673647"/>
                </a:lnTo>
                <a:close/>
              </a:path>
            </a:pathLst>
          </a:custGeom>
          <a:solidFill>
            <a:srgbClr val="0032B5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144000" rIns="144000" bIns="360000" rtlCol="0" anchor="ctr"/>
          <a:lstStyle/>
          <a:p>
            <a:endParaRPr lang="ru-RU" sz="1000" b="1" dirty="0" smtClean="0"/>
          </a:p>
          <a:p>
            <a:endParaRPr lang="ru-RU" sz="1000" b="1" dirty="0"/>
          </a:p>
          <a:p>
            <a:endParaRPr lang="ru-RU" sz="1000" b="1" dirty="0" smtClean="0"/>
          </a:p>
          <a:p>
            <a:r>
              <a:rPr lang="ru-RU" sz="1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000" b="1" dirty="0" smtClean="0">
                <a:solidFill>
                  <a:schemeClr val="bg1">
                    <a:lumMod val="95000"/>
                  </a:schemeClr>
                </a:solidFill>
              </a:rPr>
              <a:t>  корпоративные клиенты</a:t>
            </a:r>
            <a:endParaRPr lang="en-US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8" name="Rechteck 44" descr="PresentationLoad.com"/>
          <p:cNvSpPr/>
          <p:nvPr/>
        </p:nvSpPr>
        <p:spPr bwMode="gray">
          <a:xfrm flipH="1">
            <a:off x="4668846" y="691040"/>
            <a:ext cx="2005254" cy="851285"/>
          </a:xfrm>
          <a:custGeom>
            <a:avLst/>
            <a:gdLst/>
            <a:ahLst/>
            <a:cxnLst/>
            <a:rect l="l" t="t" r="r" b="b"/>
            <a:pathLst>
              <a:path w="2669398" h="862679">
                <a:moveTo>
                  <a:pt x="0" y="0"/>
                </a:moveTo>
                <a:lnTo>
                  <a:pt x="2669398" y="0"/>
                </a:lnTo>
                <a:lnTo>
                  <a:pt x="2669398" y="673647"/>
                </a:lnTo>
                <a:lnTo>
                  <a:pt x="2483737" y="673647"/>
                </a:lnTo>
                <a:lnTo>
                  <a:pt x="2290736" y="862679"/>
                </a:lnTo>
                <a:lnTo>
                  <a:pt x="2097735" y="673647"/>
                </a:lnTo>
                <a:lnTo>
                  <a:pt x="0" y="673647"/>
                </a:lnTo>
                <a:close/>
              </a:path>
            </a:pathLst>
          </a:custGeom>
          <a:solidFill>
            <a:srgbClr val="0032B5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144000" rIns="144000" bIns="360000" rtlCol="0" anchor="ctr"/>
          <a:lstStyle/>
          <a:p>
            <a:endParaRPr lang="ru-RU" sz="1000" b="1" dirty="0" smtClean="0"/>
          </a:p>
          <a:p>
            <a:endParaRPr lang="ru-RU" sz="1000" b="1" dirty="0"/>
          </a:p>
          <a:p>
            <a:endParaRPr lang="ru-RU" sz="1000" b="1" dirty="0" smtClean="0"/>
          </a:p>
          <a:p>
            <a:r>
              <a:rPr lang="ru-RU" sz="1000" b="1" dirty="0" smtClean="0"/>
              <a:t>                     </a:t>
            </a:r>
            <a:r>
              <a:rPr lang="ru-RU" sz="1000" b="1" dirty="0" smtClean="0">
                <a:solidFill>
                  <a:schemeClr val="bg1">
                    <a:lumMod val="95000"/>
                  </a:schemeClr>
                </a:solidFill>
              </a:rPr>
              <a:t>медиа</a:t>
            </a:r>
            <a:endParaRPr lang="en-US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31" y="2907062"/>
            <a:ext cx="492450" cy="53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0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50" y="1958133"/>
            <a:ext cx="755123" cy="32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1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03" y="3540727"/>
            <a:ext cx="7858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2" name="Рисунок 18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93" y="2306217"/>
            <a:ext cx="931410" cy="714315"/>
          </a:xfrm>
          <a:prstGeom prst="rect">
            <a:avLst/>
          </a:prstGeom>
        </p:spPr>
      </p:pic>
      <p:pic>
        <p:nvPicPr>
          <p:cNvPr id="183" name="Picture 2" descr="http://komp-express.ru/new-site/images/sampledata/kasper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097" y="2797115"/>
            <a:ext cx="891905" cy="20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6" descr="http://wowone.ru/wp-content/uploads/2015/12/GOOGLELOGO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525" y="2331502"/>
            <a:ext cx="701241" cy="46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8" descr="Telecom Italia">
            <a:hlinkClick r:id="rId20" tooltip="Telecom Italia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662" y="3175729"/>
            <a:ext cx="1232719" cy="11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10" descr="http://akado-spb.ru/upload/iblock/ae5/ae53eec682352531007e7614cad2317d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" y="4193477"/>
            <a:ext cx="1179716" cy="39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2" descr="Telia Company.sv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198" y="4320722"/>
            <a:ext cx="740802" cy="13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7" descr="http://logok.org/wp-content/uploads/2014/05/China-Unicom-logo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454" y="1961785"/>
            <a:ext cx="705690" cy="52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11" descr="http://inetme.ru/upload/iblock/1e7/1e70edb65d7e453f1d4389b70ae423ca.gif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949" y="4171189"/>
            <a:ext cx="890224" cy="41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15" descr="http://i.imgur.com/ALQgR.gif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57" y="3525014"/>
            <a:ext cx="711798" cy="38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41" descr="http://arc4life.ru/obuchenie/wp-content/uploads/2015/02/vk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630" y="1910371"/>
            <a:ext cx="413029" cy="41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33" descr="http://www.gazprom-media.com/images/News/911/image_all_news/main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376" y="2272505"/>
            <a:ext cx="935970" cy="46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hteck 41"/>
          <p:cNvSpPr/>
          <p:nvPr/>
        </p:nvSpPr>
        <p:spPr bwMode="gray">
          <a:xfrm>
            <a:off x="468949" y="1245526"/>
            <a:ext cx="2002309" cy="3197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0" rIns="180000" bIns="108000" rtlCol="0" anchor="t" anchorCtr="0"/>
          <a:lstStyle/>
          <a:p>
            <a:pPr marL="285750" indent="-285750">
              <a:lnSpc>
                <a:spcPct val="9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94" name="Rechteck 44" descr="PresentationLoad.com"/>
          <p:cNvSpPr/>
          <p:nvPr/>
        </p:nvSpPr>
        <p:spPr bwMode="gray">
          <a:xfrm flipH="1">
            <a:off x="402056" y="691040"/>
            <a:ext cx="4072019" cy="851285"/>
          </a:xfrm>
          <a:custGeom>
            <a:avLst/>
            <a:gdLst/>
            <a:ahLst/>
            <a:cxnLst/>
            <a:rect l="l" t="t" r="r" b="b"/>
            <a:pathLst>
              <a:path w="2669398" h="862679">
                <a:moveTo>
                  <a:pt x="0" y="0"/>
                </a:moveTo>
                <a:lnTo>
                  <a:pt x="2669398" y="0"/>
                </a:lnTo>
                <a:lnTo>
                  <a:pt x="2669398" y="673647"/>
                </a:lnTo>
                <a:lnTo>
                  <a:pt x="2483737" y="673647"/>
                </a:lnTo>
                <a:lnTo>
                  <a:pt x="2290736" y="862679"/>
                </a:lnTo>
                <a:lnTo>
                  <a:pt x="2097735" y="673647"/>
                </a:lnTo>
                <a:lnTo>
                  <a:pt x="0" y="673647"/>
                </a:lnTo>
                <a:close/>
              </a:path>
            </a:pathLst>
          </a:custGeom>
          <a:solidFill>
            <a:srgbClr val="0032B5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144000" rIns="144000" bIns="360000" rtlCol="0" anchor="ctr"/>
          <a:lstStyle/>
          <a:p>
            <a:endParaRPr lang="ru-RU" sz="1000" b="1" dirty="0" smtClean="0"/>
          </a:p>
          <a:p>
            <a:endParaRPr lang="ru-RU" sz="1000" b="1" dirty="0"/>
          </a:p>
          <a:p>
            <a:r>
              <a:rPr lang="ru-RU" sz="1000" b="1" dirty="0" smtClean="0"/>
              <a:t>                                                      операторы</a:t>
            </a:r>
            <a:r>
              <a:rPr lang="ru-RU" sz="2000" dirty="0" smtClean="0"/>
              <a:t> </a:t>
            </a:r>
            <a:endParaRPr lang="en-US" sz="2000" dirty="0"/>
          </a:p>
        </p:txBody>
      </p:sp>
      <p:grpSp>
        <p:nvGrpSpPr>
          <p:cNvPr id="195" name="Gruppieren 159"/>
          <p:cNvGrpSpPr/>
          <p:nvPr/>
        </p:nvGrpSpPr>
        <p:grpSpPr>
          <a:xfrm>
            <a:off x="7714962" y="811651"/>
            <a:ext cx="249403" cy="321431"/>
            <a:chOff x="9233637" y="3392838"/>
            <a:chExt cx="486305" cy="568843"/>
          </a:xfrm>
          <a:solidFill>
            <a:schemeClr val="bg1">
              <a:lumMod val="95000"/>
            </a:schemeClr>
          </a:solidFill>
        </p:grpSpPr>
        <p:sp>
          <p:nvSpPr>
            <p:cNvPr id="196" name="Freeform 1462"/>
            <p:cNvSpPr>
              <a:spLocks noEditPoints="1"/>
            </p:cNvSpPr>
            <p:nvPr/>
          </p:nvSpPr>
          <p:spPr bwMode="auto">
            <a:xfrm>
              <a:off x="9233637" y="3392838"/>
              <a:ext cx="486305" cy="568843"/>
            </a:xfrm>
            <a:custGeom>
              <a:avLst/>
              <a:gdLst>
                <a:gd name="T0" fmla="*/ 306 w 306"/>
                <a:gd name="T1" fmla="*/ 357 h 357"/>
                <a:gd name="T2" fmla="*/ 0 w 306"/>
                <a:gd name="T3" fmla="*/ 357 h 357"/>
                <a:gd name="T4" fmla="*/ 0 w 306"/>
                <a:gd name="T5" fmla="*/ 28 h 357"/>
                <a:gd name="T6" fmla="*/ 5 w 306"/>
                <a:gd name="T7" fmla="*/ 28 h 357"/>
                <a:gd name="T8" fmla="*/ 49 w 306"/>
                <a:gd name="T9" fmla="*/ 28 h 357"/>
                <a:gd name="T10" fmla="*/ 74 w 306"/>
                <a:gd name="T11" fmla="*/ 18 h 357"/>
                <a:gd name="T12" fmla="*/ 88 w 306"/>
                <a:gd name="T13" fmla="*/ 3 h 357"/>
                <a:gd name="T14" fmla="*/ 94 w 306"/>
                <a:gd name="T15" fmla="*/ 1 h 357"/>
                <a:gd name="T16" fmla="*/ 211 w 306"/>
                <a:gd name="T17" fmla="*/ 1 h 357"/>
                <a:gd name="T18" fmla="*/ 217 w 306"/>
                <a:gd name="T19" fmla="*/ 3 h 357"/>
                <a:gd name="T20" fmla="*/ 232 w 306"/>
                <a:gd name="T21" fmla="*/ 18 h 357"/>
                <a:gd name="T22" fmla="*/ 257 w 306"/>
                <a:gd name="T23" fmla="*/ 28 h 357"/>
                <a:gd name="T24" fmla="*/ 301 w 306"/>
                <a:gd name="T25" fmla="*/ 28 h 357"/>
                <a:gd name="T26" fmla="*/ 306 w 306"/>
                <a:gd name="T27" fmla="*/ 28 h 357"/>
                <a:gd name="T28" fmla="*/ 306 w 306"/>
                <a:gd name="T29" fmla="*/ 357 h 357"/>
                <a:gd name="T30" fmla="*/ 270 w 306"/>
                <a:gd name="T31" fmla="*/ 322 h 357"/>
                <a:gd name="T32" fmla="*/ 270 w 306"/>
                <a:gd name="T33" fmla="*/ 62 h 357"/>
                <a:gd name="T34" fmla="*/ 221 w 306"/>
                <a:gd name="T35" fmla="*/ 63 h 357"/>
                <a:gd name="T36" fmla="*/ 217 w 306"/>
                <a:gd name="T37" fmla="*/ 65 h 357"/>
                <a:gd name="T38" fmla="*/ 200 w 306"/>
                <a:gd name="T39" fmla="*/ 81 h 357"/>
                <a:gd name="T40" fmla="*/ 194 w 306"/>
                <a:gd name="T41" fmla="*/ 84 h 357"/>
                <a:gd name="T42" fmla="*/ 113 w 306"/>
                <a:gd name="T43" fmla="*/ 84 h 357"/>
                <a:gd name="T44" fmla="*/ 107 w 306"/>
                <a:gd name="T45" fmla="*/ 82 h 357"/>
                <a:gd name="T46" fmla="*/ 91 w 306"/>
                <a:gd name="T47" fmla="*/ 65 h 357"/>
                <a:gd name="T48" fmla="*/ 84 w 306"/>
                <a:gd name="T49" fmla="*/ 63 h 357"/>
                <a:gd name="T50" fmla="*/ 39 w 306"/>
                <a:gd name="T51" fmla="*/ 62 h 357"/>
                <a:gd name="T52" fmla="*/ 34 w 306"/>
                <a:gd name="T53" fmla="*/ 63 h 357"/>
                <a:gd name="T54" fmla="*/ 34 w 306"/>
                <a:gd name="T55" fmla="*/ 322 h 357"/>
                <a:gd name="T56" fmla="*/ 270 w 306"/>
                <a:gd name="T57" fmla="*/ 32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6" h="357">
                  <a:moveTo>
                    <a:pt x="306" y="357"/>
                  </a:moveTo>
                  <a:cubicBezTo>
                    <a:pt x="204" y="357"/>
                    <a:pt x="102" y="357"/>
                    <a:pt x="0" y="357"/>
                  </a:cubicBezTo>
                  <a:cubicBezTo>
                    <a:pt x="0" y="248"/>
                    <a:pt x="0" y="138"/>
                    <a:pt x="0" y="28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20" y="28"/>
                    <a:pt x="34" y="28"/>
                    <a:pt x="49" y="28"/>
                  </a:cubicBezTo>
                  <a:cubicBezTo>
                    <a:pt x="59" y="28"/>
                    <a:pt x="67" y="25"/>
                    <a:pt x="74" y="18"/>
                  </a:cubicBezTo>
                  <a:cubicBezTo>
                    <a:pt x="78" y="13"/>
                    <a:pt x="83" y="8"/>
                    <a:pt x="88" y="3"/>
                  </a:cubicBezTo>
                  <a:cubicBezTo>
                    <a:pt x="90" y="2"/>
                    <a:pt x="92" y="1"/>
                    <a:pt x="94" y="1"/>
                  </a:cubicBezTo>
                  <a:cubicBezTo>
                    <a:pt x="133" y="0"/>
                    <a:pt x="172" y="0"/>
                    <a:pt x="211" y="1"/>
                  </a:cubicBezTo>
                  <a:cubicBezTo>
                    <a:pt x="213" y="1"/>
                    <a:pt x="216" y="2"/>
                    <a:pt x="217" y="3"/>
                  </a:cubicBezTo>
                  <a:cubicBezTo>
                    <a:pt x="222" y="8"/>
                    <a:pt x="227" y="13"/>
                    <a:pt x="232" y="18"/>
                  </a:cubicBezTo>
                  <a:cubicBezTo>
                    <a:pt x="239" y="25"/>
                    <a:pt x="247" y="28"/>
                    <a:pt x="257" y="28"/>
                  </a:cubicBezTo>
                  <a:cubicBezTo>
                    <a:pt x="271" y="28"/>
                    <a:pt x="286" y="28"/>
                    <a:pt x="301" y="28"/>
                  </a:cubicBezTo>
                  <a:cubicBezTo>
                    <a:pt x="302" y="28"/>
                    <a:pt x="304" y="28"/>
                    <a:pt x="306" y="28"/>
                  </a:cubicBezTo>
                  <a:cubicBezTo>
                    <a:pt x="306" y="138"/>
                    <a:pt x="306" y="247"/>
                    <a:pt x="306" y="357"/>
                  </a:cubicBezTo>
                  <a:close/>
                  <a:moveTo>
                    <a:pt x="270" y="322"/>
                  </a:moveTo>
                  <a:cubicBezTo>
                    <a:pt x="270" y="235"/>
                    <a:pt x="270" y="149"/>
                    <a:pt x="270" y="62"/>
                  </a:cubicBezTo>
                  <a:cubicBezTo>
                    <a:pt x="254" y="62"/>
                    <a:pt x="238" y="62"/>
                    <a:pt x="221" y="63"/>
                  </a:cubicBezTo>
                  <a:cubicBezTo>
                    <a:pt x="220" y="63"/>
                    <a:pt x="218" y="64"/>
                    <a:pt x="217" y="65"/>
                  </a:cubicBezTo>
                  <a:cubicBezTo>
                    <a:pt x="211" y="70"/>
                    <a:pt x="206" y="76"/>
                    <a:pt x="200" y="81"/>
                  </a:cubicBezTo>
                  <a:cubicBezTo>
                    <a:pt x="198" y="83"/>
                    <a:pt x="196" y="84"/>
                    <a:pt x="194" y="84"/>
                  </a:cubicBezTo>
                  <a:cubicBezTo>
                    <a:pt x="167" y="84"/>
                    <a:pt x="140" y="84"/>
                    <a:pt x="113" y="84"/>
                  </a:cubicBezTo>
                  <a:cubicBezTo>
                    <a:pt x="111" y="84"/>
                    <a:pt x="109" y="83"/>
                    <a:pt x="107" y="82"/>
                  </a:cubicBezTo>
                  <a:cubicBezTo>
                    <a:pt x="102" y="76"/>
                    <a:pt x="97" y="71"/>
                    <a:pt x="91" y="65"/>
                  </a:cubicBezTo>
                  <a:cubicBezTo>
                    <a:pt x="89" y="64"/>
                    <a:pt x="87" y="63"/>
                    <a:pt x="84" y="63"/>
                  </a:cubicBezTo>
                  <a:cubicBezTo>
                    <a:pt x="69" y="62"/>
                    <a:pt x="54" y="62"/>
                    <a:pt x="39" y="62"/>
                  </a:cubicBezTo>
                  <a:cubicBezTo>
                    <a:pt x="37" y="62"/>
                    <a:pt x="36" y="63"/>
                    <a:pt x="34" y="63"/>
                  </a:cubicBezTo>
                  <a:cubicBezTo>
                    <a:pt x="34" y="149"/>
                    <a:pt x="34" y="236"/>
                    <a:pt x="34" y="322"/>
                  </a:cubicBezTo>
                  <a:cubicBezTo>
                    <a:pt x="113" y="322"/>
                    <a:pt x="191" y="322"/>
                    <a:pt x="270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97" name="Freeform 1464"/>
            <p:cNvSpPr>
              <a:spLocks/>
            </p:cNvSpPr>
            <p:nvPr/>
          </p:nvSpPr>
          <p:spPr bwMode="auto">
            <a:xfrm>
              <a:off x="9334020" y="3577989"/>
              <a:ext cx="145000" cy="122691"/>
            </a:xfrm>
            <a:custGeom>
              <a:avLst/>
              <a:gdLst>
                <a:gd name="T0" fmla="*/ 0 w 91"/>
                <a:gd name="T1" fmla="*/ 39 h 78"/>
                <a:gd name="T2" fmla="*/ 6 w 91"/>
                <a:gd name="T3" fmla="*/ 34 h 78"/>
                <a:gd name="T4" fmla="*/ 10 w 91"/>
                <a:gd name="T5" fmla="*/ 34 h 78"/>
                <a:gd name="T6" fmla="*/ 33 w 91"/>
                <a:gd name="T7" fmla="*/ 47 h 78"/>
                <a:gd name="T8" fmla="*/ 88 w 91"/>
                <a:gd name="T9" fmla="*/ 0 h 78"/>
                <a:gd name="T10" fmla="*/ 87 w 91"/>
                <a:gd name="T11" fmla="*/ 9 h 78"/>
                <a:gd name="T12" fmla="*/ 43 w 91"/>
                <a:gd name="T13" fmla="*/ 66 h 78"/>
                <a:gd name="T14" fmla="*/ 37 w 91"/>
                <a:gd name="T15" fmla="*/ 77 h 78"/>
                <a:gd name="T16" fmla="*/ 36 w 91"/>
                <a:gd name="T17" fmla="*/ 78 h 78"/>
                <a:gd name="T18" fmla="*/ 0 w 91"/>
                <a:gd name="T1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0" y="39"/>
                  </a:moveTo>
                  <a:cubicBezTo>
                    <a:pt x="2" y="37"/>
                    <a:pt x="4" y="35"/>
                    <a:pt x="6" y="34"/>
                  </a:cubicBezTo>
                  <a:cubicBezTo>
                    <a:pt x="7" y="33"/>
                    <a:pt x="9" y="33"/>
                    <a:pt x="10" y="34"/>
                  </a:cubicBezTo>
                  <a:cubicBezTo>
                    <a:pt x="18" y="38"/>
                    <a:pt x="25" y="42"/>
                    <a:pt x="33" y="47"/>
                  </a:cubicBezTo>
                  <a:cubicBezTo>
                    <a:pt x="49" y="29"/>
                    <a:pt x="67" y="12"/>
                    <a:pt x="88" y="0"/>
                  </a:cubicBezTo>
                  <a:cubicBezTo>
                    <a:pt x="91" y="3"/>
                    <a:pt x="91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7" y="77"/>
                  </a:cubicBezTo>
                  <a:cubicBezTo>
                    <a:pt x="37" y="77"/>
                    <a:pt x="36" y="78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98" name="Freeform 1465"/>
            <p:cNvSpPr>
              <a:spLocks/>
            </p:cNvSpPr>
            <p:nvPr/>
          </p:nvSpPr>
          <p:spPr bwMode="auto">
            <a:xfrm>
              <a:off x="9334021" y="3725218"/>
              <a:ext cx="145000" cy="124922"/>
            </a:xfrm>
            <a:custGeom>
              <a:avLst/>
              <a:gdLst>
                <a:gd name="T0" fmla="*/ 88 w 91"/>
                <a:gd name="T1" fmla="*/ 0 h 78"/>
                <a:gd name="T2" fmla="*/ 87 w 91"/>
                <a:gd name="T3" fmla="*/ 9 h 78"/>
                <a:gd name="T4" fmla="*/ 43 w 91"/>
                <a:gd name="T5" fmla="*/ 66 h 78"/>
                <a:gd name="T6" fmla="*/ 36 w 91"/>
                <a:gd name="T7" fmla="*/ 78 h 78"/>
                <a:gd name="T8" fmla="*/ 0 w 91"/>
                <a:gd name="T9" fmla="*/ 39 h 78"/>
                <a:gd name="T10" fmla="*/ 5 w 91"/>
                <a:gd name="T11" fmla="*/ 34 h 78"/>
                <a:gd name="T12" fmla="*/ 10 w 91"/>
                <a:gd name="T13" fmla="*/ 33 h 78"/>
                <a:gd name="T14" fmla="*/ 28 w 91"/>
                <a:gd name="T15" fmla="*/ 44 h 78"/>
                <a:gd name="T16" fmla="*/ 33 w 91"/>
                <a:gd name="T17" fmla="*/ 47 h 78"/>
                <a:gd name="T18" fmla="*/ 88 w 91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88" y="0"/>
                  </a:moveTo>
                  <a:cubicBezTo>
                    <a:pt x="91" y="3"/>
                    <a:pt x="90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ubicBezTo>
                    <a:pt x="2" y="38"/>
                    <a:pt x="3" y="36"/>
                    <a:pt x="5" y="34"/>
                  </a:cubicBezTo>
                  <a:cubicBezTo>
                    <a:pt x="6" y="32"/>
                    <a:pt x="8" y="32"/>
                    <a:pt x="10" y="33"/>
                  </a:cubicBezTo>
                  <a:cubicBezTo>
                    <a:pt x="16" y="37"/>
                    <a:pt x="22" y="41"/>
                    <a:pt x="28" y="44"/>
                  </a:cubicBezTo>
                  <a:cubicBezTo>
                    <a:pt x="30" y="45"/>
                    <a:pt x="31" y="46"/>
                    <a:pt x="33" y="47"/>
                  </a:cubicBezTo>
                  <a:cubicBezTo>
                    <a:pt x="49" y="28"/>
                    <a:pt x="67" y="12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99" name="Freeform 1466"/>
            <p:cNvSpPr>
              <a:spLocks/>
            </p:cNvSpPr>
            <p:nvPr/>
          </p:nvSpPr>
          <p:spPr bwMode="auto">
            <a:xfrm>
              <a:off x="9519171" y="3600295"/>
              <a:ext cx="95923" cy="26769"/>
            </a:xfrm>
            <a:custGeom>
              <a:avLst/>
              <a:gdLst>
                <a:gd name="T0" fmla="*/ 0 w 61"/>
                <a:gd name="T1" fmla="*/ 17 h 17"/>
                <a:gd name="T2" fmla="*/ 0 w 61"/>
                <a:gd name="T3" fmla="*/ 0 h 17"/>
                <a:gd name="T4" fmla="*/ 61 w 61"/>
                <a:gd name="T5" fmla="*/ 0 h 17"/>
                <a:gd name="T6" fmla="*/ 61 w 61"/>
                <a:gd name="T7" fmla="*/ 17 h 17"/>
                <a:gd name="T8" fmla="*/ 0 w 6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00" name="Freeform 1467"/>
            <p:cNvSpPr>
              <a:spLocks/>
            </p:cNvSpPr>
            <p:nvPr/>
          </p:nvSpPr>
          <p:spPr bwMode="auto">
            <a:xfrm>
              <a:off x="9521401" y="3653832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5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01" name="Freeform 1468"/>
            <p:cNvSpPr>
              <a:spLocks/>
            </p:cNvSpPr>
            <p:nvPr/>
          </p:nvSpPr>
          <p:spPr bwMode="auto">
            <a:xfrm>
              <a:off x="9519165" y="3760908"/>
              <a:ext cx="95923" cy="28999"/>
            </a:xfrm>
            <a:custGeom>
              <a:avLst/>
              <a:gdLst>
                <a:gd name="T0" fmla="*/ 0 w 61"/>
                <a:gd name="T1" fmla="*/ 0 h 17"/>
                <a:gd name="T2" fmla="*/ 61 w 61"/>
                <a:gd name="T3" fmla="*/ 0 h 17"/>
                <a:gd name="T4" fmla="*/ 61 w 61"/>
                <a:gd name="T5" fmla="*/ 17 h 17"/>
                <a:gd name="T6" fmla="*/ 0 w 61"/>
                <a:gd name="T7" fmla="*/ 17 h 17"/>
                <a:gd name="T8" fmla="*/ 0 w 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0"/>
                  </a:moveTo>
                  <a:cubicBezTo>
                    <a:pt x="21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02" name="Freeform 1469"/>
            <p:cNvSpPr>
              <a:spLocks/>
            </p:cNvSpPr>
            <p:nvPr/>
          </p:nvSpPr>
          <p:spPr bwMode="auto">
            <a:xfrm>
              <a:off x="9521389" y="3814438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6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pic>
        <p:nvPicPr>
          <p:cNvPr id="203" name="Picture 4" descr="http://club.cnews.ru/m/photos/get_image/original/49461db9fa1e3bdcb4711aa3053cdb05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524" y="4086839"/>
            <a:ext cx="786089" cy="4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" name="Gruppieren 242"/>
          <p:cNvGrpSpPr>
            <a:grpSpLocks/>
          </p:cNvGrpSpPr>
          <p:nvPr/>
        </p:nvGrpSpPr>
        <p:grpSpPr bwMode="auto">
          <a:xfrm>
            <a:off x="2125593" y="812331"/>
            <a:ext cx="427038" cy="275113"/>
            <a:chOff x="5062585" y="-765019"/>
            <a:chExt cx="629072" cy="475149"/>
          </a:xfrm>
          <a:solidFill>
            <a:schemeClr val="bg1">
              <a:lumMod val="95000"/>
            </a:schemeClr>
          </a:solidFill>
        </p:grpSpPr>
        <p:sp>
          <p:nvSpPr>
            <p:cNvPr id="205" name="Freeform 1417"/>
            <p:cNvSpPr>
              <a:spLocks noEditPoints="1"/>
            </p:cNvSpPr>
            <p:nvPr/>
          </p:nvSpPr>
          <p:spPr bwMode="auto">
            <a:xfrm>
              <a:off x="5062585" y="-413822"/>
              <a:ext cx="629072" cy="123952"/>
            </a:xfrm>
            <a:custGeom>
              <a:avLst/>
              <a:gdLst>
                <a:gd name="T0" fmla="*/ 395 w 395"/>
                <a:gd name="T1" fmla="*/ 79 h 79"/>
                <a:gd name="T2" fmla="*/ 0 w 395"/>
                <a:gd name="T3" fmla="*/ 79 h 79"/>
                <a:gd name="T4" fmla="*/ 2 w 395"/>
                <a:gd name="T5" fmla="*/ 75 h 79"/>
                <a:gd name="T6" fmla="*/ 42 w 395"/>
                <a:gd name="T7" fmla="*/ 4 h 79"/>
                <a:gd name="T8" fmla="*/ 49 w 395"/>
                <a:gd name="T9" fmla="*/ 0 h 79"/>
                <a:gd name="T10" fmla="*/ 346 w 395"/>
                <a:gd name="T11" fmla="*/ 0 h 79"/>
                <a:gd name="T12" fmla="*/ 351 w 395"/>
                <a:gd name="T13" fmla="*/ 3 h 79"/>
                <a:gd name="T14" fmla="*/ 394 w 395"/>
                <a:gd name="T15" fmla="*/ 77 h 79"/>
                <a:gd name="T16" fmla="*/ 395 w 395"/>
                <a:gd name="T17" fmla="*/ 79 h 79"/>
                <a:gd name="T18" fmla="*/ 161 w 395"/>
                <a:gd name="T19" fmla="*/ 62 h 79"/>
                <a:gd name="T20" fmla="*/ 234 w 395"/>
                <a:gd name="T21" fmla="*/ 62 h 79"/>
                <a:gd name="T22" fmla="*/ 227 w 395"/>
                <a:gd name="T23" fmla="*/ 42 h 79"/>
                <a:gd name="T24" fmla="*/ 224 w 395"/>
                <a:gd name="T25" fmla="*/ 40 h 79"/>
                <a:gd name="T26" fmla="*/ 171 w 395"/>
                <a:gd name="T27" fmla="*/ 40 h 79"/>
                <a:gd name="T28" fmla="*/ 168 w 395"/>
                <a:gd name="T29" fmla="*/ 42 h 79"/>
                <a:gd name="T30" fmla="*/ 161 w 395"/>
                <a:gd name="T31" fmla="*/ 6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5" h="79">
                  <a:moveTo>
                    <a:pt x="395" y="79"/>
                  </a:moveTo>
                  <a:cubicBezTo>
                    <a:pt x="263" y="79"/>
                    <a:pt x="132" y="79"/>
                    <a:pt x="0" y="79"/>
                  </a:cubicBezTo>
                  <a:cubicBezTo>
                    <a:pt x="0" y="78"/>
                    <a:pt x="1" y="76"/>
                    <a:pt x="2" y="75"/>
                  </a:cubicBezTo>
                  <a:cubicBezTo>
                    <a:pt x="15" y="51"/>
                    <a:pt x="29" y="28"/>
                    <a:pt x="42" y="4"/>
                  </a:cubicBezTo>
                  <a:cubicBezTo>
                    <a:pt x="44" y="1"/>
                    <a:pt x="46" y="0"/>
                    <a:pt x="49" y="0"/>
                  </a:cubicBezTo>
                  <a:cubicBezTo>
                    <a:pt x="148" y="0"/>
                    <a:pt x="247" y="0"/>
                    <a:pt x="346" y="0"/>
                  </a:cubicBezTo>
                  <a:cubicBezTo>
                    <a:pt x="348" y="0"/>
                    <a:pt x="351" y="1"/>
                    <a:pt x="351" y="3"/>
                  </a:cubicBezTo>
                  <a:cubicBezTo>
                    <a:pt x="366" y="28"/>
                    <a:pt x="380" y="52"/>
                    <a:pt x="394" y="77"/>
                  </a:cubicBezTo>
                  <a:cubicBezTo>
                    <a:pt x="395" y="78"/>
                    <a:pt x="395" y="78"/>
                    <a:pt x="395" y="79"/>
                  </a:cubicBezTo>
                  <a:close/>
                  <a:moveTo>
                    <a:pt x="161" y="62"/>
                  </a:moveTo>
                  <a:cubicBezTo>
                    <a:pt x="186" y="62"/>
                    <a:pt x="209" y="62"/>
                    <a:pt x="234" y="62"/>
                  </a:cubicBezTo>
                  <a:cubicBezTo>
                    <a:pt x="232" y="55"/>
                    <a:pt x="230" y="49"/>
                    <a:pt x="227" y="42"/>
                  </a:cubicBezTo>
                  <a:cubicBezTo>
                    <a:pt x="227" y="41"/>
                    <a:pt x="225" y="40"/>
                    <a:pt x="224" y="40"/>
                  </a:cubicBezTo>
                  <a:cubicBezTo>
                    <a:pt x="206" y="40"/>
                    <a:pt x="189" y="40"/>
                    <a:pt x="171" y="40"/>
                  </a:cubicBezTo>
                  <a:cubicBezTo>
                    <a:pt x="170" y="40"/>
                    <a:pt x="168" y="41"/>
                    <a:pt x="168" y="42"/>
                  </a:cubicBezTo>
                  <a:cubicBezTo>
                    <a:pt x="165" y="49"/>
                    <a:pt x="163" y="55"/>
                    <a:pt x="161" y="62"/>
                  </a:cubicBezTo>
                  <a:close/>
                </a:path>
              </a:pathLst>
            </a:custGeom>
            <a:grpFill/>
            <a:ln w="9525">
              <a:solidFill>
                <a:srgbClr val="0032B5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06" name="Freeform 1418"/>
            <p:cNvSpPr>
              <a:spLocks noEditPoints="1"/>
            </p:cNvSpPr>
            <p:nvPr/>
          </p:nvSpPr>
          <p:spPr bwMode="auto">
            <a:xfrm>
              <a:off x="5134774" y="-765019"/>
              <a:ext cx="482632" cy="326407"/>
            </a:xfrm>
            <a:custGeom>
              <a:avLst/>
              <a:gdLst>
                <a:gd name="T0" fmla="*/ 0 w 305"/>
                <a:gd name="T1" fmla="*/ 205 h 205"/>
                <a:gd name="T2" fmla="*/ 0 w 305"/>
                <a:gd name="T3" fmla="*/ 0 h 205"/>
                <a:gd name="T4" fmla="*/ 305 w 305"/>
                <a:gd name="T5" fmla="*/ 0 h 205"/>
                <a:gd name="T6" fmla="*/ 305 w 305"/>
                <a:gd name="T7" fmla="*/ 205 h 205"/>
                <a:gd name="T8" fmla="*/ 0 w 305"/>
                <a:gd name="T9" fmla="*/ 205 h 205"/>
                <a:gd name="T10" fmla="*/ 279 w 305"/>
                <a:gd name="T11" fmla="*/ 26 h 205"/>
                <a:gd name="T12" fmla="*/ 26 w 305"/>
                <a:gd name="T13" fmla="*/ 26 h 205"/>
                <a:gd name="T14" fmla="*/ 26 w 305"/>
                <a:gd name="T15" fmla="*/ 179 h 205"/>
                <a:gd name="T16" fmla="*/ 279 w 305"/>
                <a:gd name="T17" fmla="*/ 179 h 205"/>
                <a:gd name="T18" fmla="*/ 279 w 305"/>
                <a:gd name="T19" fmla="*/ 2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" h="205">
                  <a:moveTo>
                    <a:pt x="0" y="205"/>
                  </a:moveTo>
                  <a:cubicBezTo>
                    <a:pt x="0" y="137"/>
                    <a:pt x="0" y="69"/>
                    <a:pt x="0" y="0"/>
                  </a:cubicBezTo>
                  <a:cubicBezTo>
                    <a:pt x="101" y="0"/>
                    <a:pt x="203" y="0"/>
                    <a:pt x="305" y="0"/>
                  </a:cubicBezTo>
                  <a:cubicBezTo>
                    <a:pt x="305" y="68"/>
                    <a:pt x="305" y="137"/>
                    <a:pt x="305" y="205"/>
                  </a:cubicBezTo>
                  <a:cubicBezTo>
                    <a:pt x="203" y="205"/>
                    <a:pt x="102" y="205"/>
                    <a:pt x="0" y="205"/>
                  </a:cubicBezTo>
                  <a:close/>
                  <a:moveTo>
                    <a:pt x="279" y="26"/>
                  </a:moveTo>
                  <a:cubicBezTo>
                    <a:pt x="194" y="26"/>
                    <a:pt x="110" y="26"/>
                    <a:pt x="26" y="26"/>
                  </a:cubicBezTo>
                  <a:cubicBezTo>
                    <a:pt x="26" y="77"/>
                    <a:pt x="26" y="128"/>
                    <a:pt x="26" y="179"/>
                  </a:cubicBezTo>
                  <a:cubicBezTo>
                    <a:pt x="110" y="179"/>
                    <a:pt x="195" y="179"/>
                    <a:pt x="279" y="179"/>
                  </a:cubicBezTo>
                  <a:cubicBezTo>
                    <a:pt x="279" y="128"/>
                    <a:pt x="279" y="77"/>
                    <a:pt x="279" y="26"/>
                  </a:cubicBezTo>
                  <a:close/>
                </a:path>
              </a:pathLst>
            </a:custGeom>
            <a:grpFill/>
            <a:ln w="9525">
              <a:solidFill>
                <a:srgbClr val="0032B5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07" name="Freeform 1419"/>
            <p:cNvSpPr>
              <a:spLocks/>
            </p:cNvSpPr>
            <p:nvPr/>
          </p:nvSpPr>
          <p:spPr bwMode="auto">
            <a:xfrm>
              <a:off x="5318339" y="-349779"/>
              <a:ext cx="117565" cy="33054"/>
            </a:xfrm>
            <a:custGeom>
              <a:avLst/>
              <a:gdLst>
                <a:gd name="T0" fmla="*/ 0 w 73"/>
                <a:gd name="T1" fmla="*/ 22 h 22"/>
                <a:gd name="T2" fmla="*/ 7 w 73"/>
                <a:gd name="T3" fmla="*/ 2 h 22"/>
                <a:gd name="T4" fmla="*/ 10 w 73"/>
                <a:gd name="T5" fmla="*/ 0 h 22"/>
                <a:gd name="T6" fmla="*/ 63 w 73"/>
                <a:gd name="T7" fmla="*/ 0 h 22"/>
                <a:gd name="T8" fmla="*/ 66 w 73"/>
                <a:gd name="T9" fmla="*/ 2 h 22"/>
                <a:gd name="T10" fmla="*/ 73 w 73"/>
                <a:gd name="T11" fmla="*/ 22 h 22"/>
                <a:gd name="T12" fmla="*/ 0 w 73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22">
                  <a:moveTo>
                    <a:pt x="0" y="22"/>
                  </a:moveTo>
                  <a:cubicBezTo>
                    <a:pt x="2" y="15"/>
                    <a:pt x="4" y="9"/>
                    <a:pt x="7" y="2"/>
                  </a:cubicBezTo>
                  <a:cubicBezTo>
                    <a:pt x="7" y="1"/>
                    <a:pt x="9" y="0"/>
                    <a:pt x="10" y="0"/>
                  </a:cubicBezTo>
                  <a:cubicBezTo>
                    <a:pt x="28" y="0"/>
                    <a:pt x="45" y="0"/>
                    <a:pt x="63" y="0"/>
                  </a:cubicBezTo>
                  <a:cubicBezTo>
                    <a:pt x="64" y="0"/>
                    <a:pt x="66" y="1"/>
                    <a:pt x="66" y="2"/>
                  </a:cubicBezTo>
                  <a:cubicBezTo>
                    <a:pt x="69" y="9"/>
                    <a:pt x="71" y="15"/>
                    <a:pt x="73" y="22"/>
                  </a:cubicBezTo>
                  <a:cubicBezTo>
                    <a:pt x="48" y="22"/>
                    <a:pt x="25" y="22"/>
                    <a:pt x="0" y="22"/>
                  </a:cubicBezTo>
                  <a:close/>
                </a:path>
              </a:pathLst>
            </a:custGeom>
            <a:grpFill/>
            <a:ln w="9525">
              <a:solidFill>
                <a:srgbClr val="0032B5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08" name="Freeform 1420"/>
            <p:cNvSpPr>
              <a:spLocks/>
            </p:cNvSpPr>
            <p:nvPr/>
          </p:nvSpPr>
          <p:spPr bwMode="auto">
            <a:xfrm>
              <a:off x="5173962" y="-721635"/>
              <a:ext cx="404256" cy="241706"/>
            </a:xfrm>
            <a:custGeom>
              <a:avLst/>
              <a:gdLst>
                <a:gd name="T0" fmla="*/ 253 w 253"/>
                <a:gd name="T1" fmla="*/ 0 h 153"/>
                <a:gd name="T2" fmla="*/ 253 w 253"/>
                <a:gd name="T3" fmla="*/ 153 h 153"/>
                <a:gd name="T4" fmla="*/ 0 w 253"/>
                <a:gd name="T5" fmla="*/ 153 h 153"/>
                <a:gd name="T6" fmla="*/ 0 w 253"/>
                <a:gd name="T7" fmla="*/ 0 h 153"/>
                <a:gd name="T8" fmla="*/ 253 w 2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53">
                  <a:moveTo>
                    <a:pt x="253" y="0"/>
                  </a:moveTo>
                  <a:cubicBezTo>
                    <a:pt x="253" y="51"/>
                    <a:pt x="253" y="102"/>
                    <a:pt x="253" y="153"/>
                  </a:cubicBezTo>
                  <a:cubicBezTo>
                    <a:pt x="169" y="153"/>
                    <a:pt x="84" y="153"/>
                    <a:pt x="0" y="153"/>
                  </a:cubicBezTo>
                  <a:cubicBezTo>
                    <a:pt x="0" y="102"/>
                    <a:pt x="0" y="51"/>
                    <a:pt x="0" y="0"/>
                  </a:cubicBezTo>
                  <a:cubicBezTo>
                    <a:pt x="84" y="0"/>
                    <a:pt x="168" y="0"/>
                    <a:pt x="253" y="0"/>
                  </a:cubicBezTo>
                  <a:close/>
                </a:path>
              </a:pathLst>
            </a:custGeom>
            <a:grpFill/>
            <a:ln w="9525">
              <a:solidFill>
                <a:srgbClr val="0032B5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09" name="Gruppieren 255"/>
          <p:cNvGrpSpPr>
            <a:grpSpLocks/>
          </p:cNvGrpSpPr>
          <p:nvPr/>
        </p:nvGrpSpPr>
        <p:grpSpPr bwMode="auto">
          <a:xfrm>
            <a:off x="2615735" y="786931"/>
            <a:ext cx="194892" cy="316993"/>
            <a:chOff x="8000484" y="-811866"/>
            <a:chExt cx="312305" cy="577764"/>
          </a:xfrm>
          <a:solidFill>
            <a:schemeClr val="bg1">
              <a:lumMod val="95000"/>
            </a:schemeClr>
          </a:solidFill>
        </p:grpSpPr>
        <p:sp>
          <p:nvSpPr>
            <p:cNvPr id="210" name="Freeform 1431"/>
            <p:cNvSpPr>
              <a:spLocks noEditPoints="1"/>
            </p:cNvSpPr>
            <p:nvPr/>
          </p:nvSpPr>
          <p:spPr bwMode="auto">
            <a:xfrm>
              <a:off x="8000484" y="-811866"/>
              <a:ext cx="312305" cy="577764"/>
            </a:xfrm>
            <a:custGeom>
              <a:avLst/>
              <a:gdLst>
                <a:gd name="T0" fmla="*/ 197 w 197"/>
                <a:gd name="T1" fmla="*/ 182 h 364"/>
                <a:gd name="T2" fmla="*/ 197 w 197"/>
                <a:gd name="T3" fmla="*/ 332 h 364"/>
                <a:gd name="T4" fmla="*/ 166 w 197"/>
                <a:gd name="T5" fmla="*/ 364 h 364"/>
                <a:gd name="T6" fmla="*/ 31 w 197"/>
                <a:gd name="T7" fmla="*/ 364 h 364"/>
                <a:gd name="T8" fmla="*/ 0 w 197"/>
                <a:gd name="T9" fmla="*/ 332 h 364"/>
                <a:gd name="T10" fmla="*/ 0 w 197"/>
                <a:gd name="T11" fmla="*/ 32 h 364"/>
                <a:gd name="T12" fmla="*/ 32 w 197"/>
                <a:gd name="T13" fmla="*/ 0 h 364"/>
                <a:gd name="T14" fmla="*/ 165 w 197"/>
                <a:gd name="T15" fmla="*/ 0 h 364"/>
                <a:gd name="T16" fmla="*/ 197 w 197"/>
                <a:gd name="T17" fmla="*/ 32 h 364"/>
                <a:gd name="T18" fmla="*/ 197 w 197"/>
                <a:gd name="T19" fmla="*/ 182 h 364"/>
                <a:gd name="T20" fmla="*/ 197 w 197"/>
                <a:gd name="T21" fmla="*/ 182 h 364"/>
                <a:gd name="T22" fmla="*/ 22 w 197"/>
                <a:gd name="T23" fmla="*/ 303 h 364"/>
                <a:gd name="T24" fmla="*/ 175 w 197"/>
                <a:gd name="T25" fmla="*/ 303 h 364"/>
                <a:gd name="T26" fmla="*/ 175 w 197"/>
                <a:gd name="T27" fmla="*/ 61 h 364"/>
                <a:gd name="T28" fmla="*/ 22 w 197"/>
                <a:gd name="T29" fmla="*/ 61 h 364"/>
                <a:gd name="T30" fmla="*/ 22 w 197"/>
                <a:gd name="T31" fmla="*/ 303 h 364"/>
                <a:gd name="T32" fmla="*/ 113 w 197"/>
                <a:gd name="T33" fmla="*/ 333 h 364"/>
                <a:gd name="T34" fmla="*/ 99 w 197"/>
                <a:gd name="T35" fmla="*/ 319 h 364"/>
                <a:gd name="T36" fmla="*/ 85 w 197"/>
                <a:gd name="T37" fmla="*/ 333 h 364"/>
                <a:gd name="T38" fmla="*/ 100 w 197"/>
                <a:gd name="T39" fmla="*/ 347 h 364"/>
                <a:gd name="T40" fmla="*/ 113 w 197"/>
                <a:gd name="T41" fmla="*/ 333 h 364"/>
                <a:gd name="T42" fmla="*/ 99 w 197"/>
                <a:gd name="T43" fmla="*/ 34 h 364"/>
                <a:gd name="T44" fmla="*/ 114 w 197"/>
                <a:gd name="T45" fmla="*/ 34 h 364"/>
                <a:gd name="T46" fmla="*/ 119 w 197"/>
                <a:gd name="T47" fmla="*/ 31 h 364"/>
                <a:gd name="T48" fmla="*/ 114 w 197"/>
                <a:gd name="T49" fmla="*/ 27 h 364"/>
                <a:gd name="T50" fmla="*/ 84 w 197"/>
                <a:gd name="T51" fmla="*/ 27 h 364"/>
                <a:gd name="T52" fmla="*/ 80 w 197"/>
                <a:gd name="T53" fmla="*/ 31 h 364"/>
                <a:gd name="T54" fmla="*/ 84 w 197"/>
                <a:gd name="T55" fmla="*/ 34 h 364"/>
                <a:gd name="T56" fmla="*/ 99 w 197"/>
                <a:gd name="T57" fmla="*/ 3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7" h="364">
                  <a:moveTo>
                    <a:pt x="197" y="182"/>
                  </a:moveTo>
                  <a:cubicBezTo>
                    <a:pt x="197" y="232"/>
                    <a:pt x="197" y="282"/>
                    <a:pt x="197" y="332"/>
                  </a:cubicBezTo>
                  <a:cubicBezTo>
                    <a:pt x="197" y="352"/>
                    <a:pt x="185" y="364"/>
                    <a:pt x="166" y="364"/>
                  </a:cubicBezTo>
                  <a:cubicBezTo>
                    <a:pt x="121" y="364"/>
                    <a:pt x="76" y="364"/>
                    <a:pt x="31" y="364"/>
                  </a:cubicBezTo>
                  <a:cubicBezTo>
                    <a:pt x="12" y="364"/>
                    <a:pt x="0" y="352"/>
                    <a:pt x="0" y="332"/>
                  </a:cubicBezTo>
                  <a:cubicBezTo>
                    <a:pt x="0" y="232"/>
                    <a:pt x="0" y="132"/>
                    <a:pt x="0" y="32"/>
                  </a:cubicBezTo>
                  <a:cubicBezTo>
                    <a:pt x="0" y="12"/>
                    <a:pt x="12" y="0"/>
                    <a:pt x="32" y="0"/>
                  </a:cubicBezTo>
                  <a:cubicBezTo>
                    <a:pt x="76" y="0"/>
                    <a:pt x="121" y="0"/>
                    <a:pt x="165" y="0"/>
                  </a:cubicBezTo>
                  <a:cubicBezTo>
                    <a:pt x="185" y="0"/>
                    <a:pt x="197" y="12"/>
                    <a:pt x="197" y="32"/>
                  </a:cubicBezTo>
                  <a:cubicBezTo>
                    <a:pt x="197" y="82"/>
                    <a:pt x="197" y="132"/>
                    <a:pt x="197" y="182"/>
                  </a:cubicBezTo>
                  <a:cubicBezTo>
                    <a:pt x="197" y="182"/>
                    <a:pt x="197" y="182"/>
                    <a:pt x="197" y="182"/>
                  </a:cubicBezTo>
                  <a:close/>
                  <a:moveTo>
                    <a:pt x="22" y="303"/>
                  </a:moveTo>
                  <a:cubicBezTo>
                    <a:pt x="73" y="303"/>
                    <a:pt x="124" y="303"/>
                    <a:pt x="175" y="303"/>
                  </a:cubicBezTo>
                  <a:cubicBezTo>
                    <a:pt x="175" y="222"/>
                    <a:pt x="175" y="142"/>
                    <a:pt x="175" y="61"/>
                  </a:cubicBezTo>
                  <a:cubicBezTo>
                    <a:pt x="124" y="61"/>
                    <a:pt x="73" y="61"/>
                    <a:pt x="22" y="61"/>
                  </a:cubicBezTo>
                  <a:cubicBezTo>
                    <a:pt x="22" y="142"/>
                    <a:pt x="22" y="223"/>
                    <a:pt x="22" y="303"/>
                  </a:cubicBezTo>
                  <a:close/>
                  <a:moveTo>
                    <a:pt x="113" y="333"/>
                  </a:moveTo>
                  <a:cubicBezTo>
                    <a:pt x="113" y="325"/>
                    <a:pt x="107" y="319"/>
                    <a:pt x="99" y="319"/>
                  </a:cubicBezTo>
                  <a:cubicBezTo>
                    <a:pt x="92" y="319"/>
                    <a:pt x="85" y="325"/>
                    <a:pt x="85" y="333"/>
                  </a:cubicBezTo>
                  <a:cubicBezTo>
                    <a:pt x="85" y="341"/>
                    <a:pt x="92" y="347"/>
                    <a:pt x="100" y="347"/>
                  </a:cubicBezTo>
                  <a:cubicBezTo>
                    <a:pt x="107" y="347"/>
                    <a:pt x="113" y="341"/>
                    <a:pt x="113" y="333"/>
                  </a:cubicBezTo>
                  <a:close/>
                  <a:moveTo>
                    <a:pt x="99" y="34"/>
                  </a:moveTo>
                  <a:cubicBezTo>
                    <a:pt x="104" y="34"/>
                    <a:pt x="109" y="34"/>
                    <a:pt x="114" y="34"/>
                  </a:cubicBezTo>
                  <a:cubicBezTo>
                    <a:pt x="117" y="34"/>
                    <a:pt x="119" y="33"/>
                    <a:pt x="119" y="31"/>
                  </a:cubicBezTo>
                  <a:cubicBezTo>
                    <a:pt x="119" y="29"/>
                    <a:pt x="116" y="27"/>
                    <a:pt x="114" y="27"/>
                  </a:cubicBezTo>
                  <a:cubicBezTo>
                    <a:pt x="104" y="27"/>
                    <a:pt x="94" y="27"/>
                    <a:pt x="84" y="27"/>
                  </a:cubicBezTo>
                  <a:cubicBezTo>
                    <a:pt x="82" y="27"/>
                    <a:pt x="80" y="28"/>
                    <a:pt x="80" y="31"/>
                  </a:cubicBezTo>
                  <a:cubicBezTo>
                    <a:pt x="80" y="34"/>
                    <a:pt x="82" y="34"/>
                    <a:pt x="84" y="34"/>
                  </a:cubicBezTo>
                  <a:cubicBezTo>
                    <a:pt x="89" y="34"/>
                    <a:pt x="94" y="34"/>
                    <a:pt x="99" y="34"/>
                  </a:cubicBezTo>
                  <a:close/>
                </a:path>
              </a:pathLst>
            </a:custGeom>
            <a:grpFill/>
            <a:ln w="9525">
              <a:solidFill>
                <a:srgbClr val="0032B5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11" name="Freeform 1432"/>
            <p:cNvSpPr>
              <a:spLocks/>
            </p:cNvSpPr>
            <p:nvPr/>
          </p:nvSpPr>
          <p:spPr bwMode="auto">
            <a:xfrm>
              <a:off x="8034642" y="-714763"/>
              <a:ext cx="241548" cy="383558"/>
            </a:xfrm>
            <a:custGeom>
              <a:avLst/>
              <a:gdLst>
                <a:gd name="T0" fmla="*/ 0 w 153"/>
                <a:gd name="T1" fmla="*/ 242 h 242"/>
                <a:gd name="T2" fmla="*/ 0 w 153"/>
                <a:gd name="T3" fmla="*/ 0 h 242"/>
                <a:gd name="T4" fmla="*/ 153 w 153"/>
                <a:gd name="T5" fmla="*/ 0 h 242"/>
                <a:gd name="T6" fmla="*/ 153 w 153"/>
                <a:gd name="T7" fmla="*/ 242 h 242"/>
                <a:gd name="T8" fmla="*/ 0 w 153"/>
                <a:gd name="T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242">
                  <a:moveTo>
                    <a:pt x="0" y="242"/>
                  </a:moveTo>
                  <a:cubicBezTo>
                    <a:pt x="0" y="162"/>
                    <a:pt x="0" y="81"/>
                    <a:pt x="0" y="0"/>
                  </a:cubicBezTo>
                  <a:cubicBezTo>
                    <a:pt x="51" y="0"/>
                    <a:pt x="102" y="0"/>
                    <a:pt x="153" y="0"/>
                  </a:cubicBezTo>
                  <a:cubicBezTo>
                    <a:pt x="153" y="81"/>
                    <a:pt x="153" y="161"/>
                    <a:pt x="153" y="242"/>
                  </a:cubicBezTo>
                  <a:cubicBezTo>
                    <a:pt x="102" y="242"/>
                    <a:pt x="51" y="242"/>
                    <a:pt x="0" y="242"/>
                  </a:cubicBezTo>
                  <a:close/>
                </a:path>
              </a:pathLst>
            </a:custGeom>
            <a:grpFill/>
            <a:ln w="9525">
              <a:solidFill>
                <a:srgbClr val="0032B5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12" name="Freeform 1433"/>
            <p:cNvSpPr>
              <a:spLocks/>
            </p:cNvSpPr>
            <p:nvPr/>
          </p:nvSpPr>
          <p:spPr bwMode="auto">
            <a:xfrm>
              <a:off x="8134677" y="-304501"/>
              <a:ext cx="43918" cy="43696"/>
            </a:xfrm>
            <a:custGeom>
              <a:avLst/>
              <a:gdLst>
                <a:gd name="T0" fmla="*/ 28 w 28"/>
                <a:gd name="T1" fmla="*/ 14 h 28"/>
                <a:gd name="T2" fmla="*/ 15 w 28"/>
                <a:gd name="T3" fmla="*/ 28 h 28"/>
                <a:gd name="T4" fmla="*/ 0 w 28"/>
                <a:gd name="T5" fmla="*/ 14 h 28"/>
                <a:gd name="T6" fmla="*/ 14 w 28"/>
                <a:gd name="T7" fmla="*/ 0 h 28"/>
                <a:gd name="T8" fmla="*/ 28 w 28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14"/>
                  </a:moveTo>
                  <a:cubicBezTo>
                    <a:pt x="28" y="22"/>
                    <a:pt x="22" y="28"/>
                    <a:pt x="15" y="28"/>
                  </a:cubicBezTo>
                  <a:cubicBezTo>
                    <a:pt x="7" y="28"/>
                    <a:pt x="0" y="22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grpFill/>
            <a:ln w="9525">
              <a:solidFill>
                <a:srgbClr val="0032B5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13" name="Freeform 1434"/>
            <p:cNvSpPr>
              <a:spLocks/>
            </p:cNvSpPr>
            <p:nvPr/>
          </p:nvSpPr>
          <p:spPr bwMode="auto">
            <a:xfrm>
              <a:off x="8127358" y="-770596"/>
              <a:ext cx="60996" cy="12137"/>
            </a:xfrm>
            <a:custGeom>
              <a:avLst/>
              <a:gdLst>
                <a:gd name="T0" fmla="*/ 19 w 39"/>
                <a:gd name="T1" fmla="*/ 7 h 7"/>
                <a:gd name="T2" fmla="*/ 4 w 39"/>
                <a:gd name="T3" fmla="*/ 7 h 7"/>
                <a:gd name="T4" fmla="*/ 0 w 39"/>
                <a:gd name="T5" fmla="*/ 4 h 7"/>
                <a:gd name="T6" fmla="*/ 4 w 39"/>
                <a:gd name="T7" fmla="*/ 0 h 7"/>
                <a:gd name="T8" fmla="*/ 34 w 39"/>
                <a:gd name="T9" fmla="*/ 0 h 7"/>
                <a:gd name="T10" fmla="*/ 39 w 39"/>
                <a:gd name="T11" fmla="*/ 4 h 7"/>
                <a:gd name="T12" fmla="*/ 34 w 39"/>
                <a:gd name="T13" fmla="*/ 7 h 7"/>
                <a:gd name="T14" fmla="*/ 19 w 39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7">
                  <a:moveTo>
                    <a:pt x="19" y="7"/>
                  </a:moveTo>
                  <a:cubicBezTo>
                    <a:pt x="14" y="7"/>
                    <a:pt x="9" y="7"/>
                    <a:pt x="4" y="7"/>
                  </a:cubicBezTo>
                  <a:cubicBezTo>
                    <a:pt x="2" y="7"/>
                    <a:pt x="0" y="7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4" y="0"/>
                    <a:pt x="24" y="0"/>
                    <a:pt x="34" y="0"/>
                  </a:cubicBezTo>
                  <a:cubicBezTo>
                    <a:pt x="36" y="0"/>
                    <a:pt x="39" y="2"/>
                    <a:pt x="39" y="4"/>
                  </a:cubicBezTo>
                  <a:cubicBezTo>
                    <a:pt x="39" y="6"/>
                    <a:pt x="37" y="7"/>
                    <a:pt x="34" y="7"/>
                  </a:cubicBezTo>
                  <a:cubicBezTo>
                    <a:pt x="29" y="7"/>
                    <a:pt x="24" y="7"/>
                    <a:pt x="19" y="7"/>
                  </a:cubicBezTo>
                  <a:close/>
                </a:path>
              </a:pathLst>
            </a:custGeom>
            <a:grpFill/>
            <a:ln w="9525">
              <a:solidFill>
                <a:srgbClr val="0032B5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pic>
        <p:nvPicPr>
          <p:cNvPr id="214" name="3D56B5E3-AB95-402F-AEAC-66F52194AB84" descr="C:\Users\ialeynikova\AppData\Local\Temp\notesC7A056\~b970467.TMP"/>
          <p:cNvPicPr/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185" y="1576132"/>
            <a:ext cx="609360" cy="368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Picture 4" descr="http://www.chinatelecomglobal.com/www/newversion/img/logo.png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454" y="3670386"/>
            <a:ext cx="873121" cy="28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Рисунок 215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079795" y="2983417"/>
            <a:ext cx="597880" cy="216376"/>
          </a:xfrm>
          <a:prstGeom prst="rect">
            <a:avLst/>
          </a:prstGeom>
        </p:spPr>
      </p:pic>
      <p:pic>
        <p:nvPicPr>
          <p:cNvPr id="217" name="Picture 2" descr="https://www.cinia.fi/media/layout/img/cinia-logo.png">
            <a:hlinkClick r:id="rId35"/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199" y="1617132"/>
            <a:ext cx="674251" cy="36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" name="Рисунок 217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053545" y="2080655"/>
            <a:ext cx="881961" cy="209527"/>
          </a:xfrm>
          <a:prstGeom prst="rect">
            <a:avLst/>
          </a:prstGeom>
        </p:spPr>
      </p:pic>
      <p:sp>
        <p:nvSpPr>
          <p:cNvPr id="219" name="TextBox 218"/>
          <p:cNvSpPr txBox="1"/>
          <p:nvPr/>
        </p:nvSpPr>
        <p:spPr>
          <a:xfrm>
            <a:off x="3589662" y="3812588"/>
            <a:ext cx="2246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НОВЫЕ КЛИЕНТЫ</a:t>
            </a:r>
            <a:r>
              <a:rPr lang="en-US" sz="1600" dirty="0">
                <a:solidFill>
                  <a:schemeClr val="bg1"/>
                </a:solidFill>
              </a:rPr>
              <a:t> 20</a:t>
            </a:r>
            <a:r>
              <a:rPr lang="ru-RU" sz="1600" dirty="0">
                <a:solidFill>
                  <a:schemeClr val="bg1"/>
                </a:solidFill>
              </a:rPr>
              <a:t>20</a:t>
            </a:r>
          </a:p>
        </p:txBody>
      </p:sp>
      <p:pic>
        <p:nvPicPr>
          <p:cNvPr id="220" name="Picture 162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884" y="3159269"/>
            <a:ext cx="339431" cy="19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" name="Рисунок 220" descr="ÐÐ°ÑÑÐ¸Ð½ÐºÐ¸ Ð¿Ð¾ Ð·Ð°Ð¿ÑÐ¾ÑÑ Delta Telecom Ltd Ð»Ð¾Ð³Ð¾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301" y="2919605"/>
            <a:ext cx="578797" cy="57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" name="Рисунок 221" descr="ÐÐ°ÑÑÐ¸Ð½ÐºÐ¸ Ð¿Ð¾ Ð·Ð°Ð¿ÑÐ¾ÑÑ GAZPROM MARKETING &amp; TRADING LIMITED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525" y="3270865"/>
            <a:ext cx="632009" cy="28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" name="Рисунок 222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4998052" y="3145891"/>
            <a:ext cx="571609" cy="210033"/>
          </a:xfrm>
          <a:prstGeom prst="rect">
            <a:avLst/>
          </a:prstGeom>
        </p:spPr>
      </p:pic>
      <p:pic>
        <p:nvPicPr>
          <p:cNvPr id="224" name="Рисунок 223" descr="ÐÐ°ÑÑÐ¸Ð½ÐºÐ¸ Ð¿Ð¾ Ð·Ð°Ð¿ÑÐ¾ÑÑ Ð¸Ñ Ð³ÑÐ°Ð´ Ð»Ð¾Ð³Ð¾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848" y="3444396"/>
            <a:ext cx="405227" cy="40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Picture 277" descr="https://upload.wikimedia.org/wikipedia/commons/thumb/8/86/MTS_logo_2015.svg/1200px-MTS_logo_2015.svg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6" y="2595685"/>
            <a:ext cx="793733" cy="19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Picture 280" descr="ÐÐ°ÑÑÐ¸Ð½ÐºÐ¸ Ð¿Ð¾ Ð·Ð°Ð¿ÑÐ¾ÑÑ ÐºÐ²Ð°Ð½Ñ ÑÐµÐ»ÐµÐºÐ¾Ð¼ Ð»Ð¾Ð³Ð¾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695" y="3387513"/>
            <a:ext cx="853967" cy="85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" name="Picture 2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926" y="1554060"/>
            <a:ext cx="447829" cy="44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" name="Picture 137" descr="Фирменный стиль. Официальный корпоративный информационный сайт.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873" y="2042962"/>
            <a:ext cx="830740" cy="37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" name="Picture 9" descr="Zenlayer | Powering a better connected world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640" y="3134077"/>
            <a:ext cx="634368" cy="35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" name="Picture 11" descr="Завод Техноплекс компании ТЕХНОНИКОЛЬ стал членом Российской Ассоциации  производителей экструзионного пенополистирола (РАПЭКС)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839" y="2756230"/>
            <a:ext cx="761382" cy="17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" name="Picture 160" descr="Полка многофункциональная для дома — купить в интернет-магазине OZON с  быстрой доставкой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470" y="2479174"/>
            <a:ext cx="429228" cy="13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" name="Picture 36" descr="C:\Users\ialeynikova\Desktop\Снимок 10.JP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59" y="4339482"/>
            <a:ext cx="643383" cy="20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Picture 37" descr="C:\Users\ialeynikova\Desktop\Снимок 12.JPG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178" y="3980804"/>
            <a:ext cx="838751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" name="Picture 158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27" y="4017395"/>
            <a:ext cx="583634" cy="22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" name="Прямоугольник 234"/>
          <p:cNvSpPr/>
          <p:nvPr/>
        </p:nvSpPr>
        <p:spPr>
          <a:xfrm>
            <a:off x="-1" y="10210"/>
            <a:ext cx="7391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cs typeface="Arial" panose="020B0604020202020204" pitchFamily="34" charset="0"/>
              </a:rPr>
              <a:t>КЛИЕНТЫ КОМПАНИИ РАСКОМ</a:t>
            </a:r>
            <a:endParaRPr lang="ru-RU" sz="2400" dirty="0">
              <a:latin typeface="+mj-lt"/>
            </a:endParaRPr>
          </a:p>
        </p:txBody>
      </p:sp>
      <p:pic>
        <p:nvPicPr>
          <p:cNvPr id="236" name="Picture 30" descr="C:\Users\ialeynikova\Desktop\Снимок 8787.JP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06" y="2612640"/>
            <a:ext cx="875532" cy="16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" name="Picture 11" descr="http://www.logoopenstock.com/media/users/693/64841/raw/eb436d4929ba8777ab7c2ae71c22a80b-apple-inc-vector-logo.jp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99" y="3513967"/>
            <a:ext cx="359862" cy="3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" name="Picture 5" descr="https://apps.shopifycdn.com/listing_images/855975a7baf918cfe3ade083266c3926/key_benefit/8e7e03eca37cb1418f616702c4062b7e.jp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991" y="2739330"/>
            <a:ext cx="526329" cy="39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9" name="Группа 238"/>
          <p:cNvGrpSpPr/>
          <p:nvPr/>
        </p:nvGrpSpPr>
        <p:grpSpPr>
          <a:xfrm>
            <a:off x="5473512" y="745311"/>
            <a:ext cx="450523" cy="405464"/>
            <a:chOff x="3227817" y="1716228"/>
            <a:chExt cx="2398312" cy="2554653"/>
          </a:xfrm>
        </p:grpSpPr>
        <p:sp>
          <p:nvSpPr>
            <p:cNvPr id="240" name="Freeform 82"/>
            <p:cNvSpPr>
              <a:spLocks/>
            </p:cNvSpPr>
            <p:nvPr/>
          </p:nvSpPr>
          <p:spPr bwMode="auto">
            <a:xfrm>
              <a:off x="3227817" y="3195544"/>
              <a:ext cx="320675" cy="336550"/>
            </a:xfrm>
            <a:custGeom>
              <a:avLst/>
              <a:gdLst>
                <a:gd name="T0" fmla="*/ 298 w 355"/>
                <a:gd name="T1" fmla="*/ 0 h 370"/>
                <a:gd name="T2" fmla="*/ 241 w 355"/>
                <a:gd name="T3" fmla="*/ 57 h 370"/>
                <a:gd name="T4" fmla="*/ 242 w 355"/>
                <a:gd name="T5" fmla="*/ 67 h 370"/>
                <a:gd name="T6" fmla="*/ 99 w 355"/>
                <a:gd name="T7" fmla="*/ 147 h 370"/>
                <a:gd name="T8" fmla="*/ 57 w 355"/>
                <a:gd name="T9" fmla="*/ 128 h 370"/>
                <a:gd name="T10" fmla="*/ 0 w 355"/>
                <a:gd name="T11" fmla="*/ 186 h 370"/>
                <a:gd name="T12" fmla="*/ 57 w 355"/>
                <a:gd name="T13" fmla="*/ 243 h 370"/>
                <a:gd name="T14" fmla="*/ 100 w 355"/>
                <a:gd name="T15" fmla="*/ 224 h 370"/>
                <a:gd name="T16" fmla="*/ 241 w 355"/>
                <a:gd name="T17" fmla="*/ 306 h 370"/>
                <a:gd name="T18" fmla="*/ 240 w 355"/>
                <a:gd name="T19" fmla="*/ 313 h 370"/>
                <a:gd name="T20" fmla="*/ 297 w 355"/>
                <a:gd name="T21" fmla="*/ 370 h 370"/>
                <a:gd name="T22" fmla="*/ 355 w 355"/>
                <a:gd name="T23" fmla="*/ 313 h 370"/>
                <a:gd name="T24" fmla="*/ 297 w 355"/>
                <a:gd name="T25" fmla="*/ 256 h 370"/>
                <a:gd name="T26" fmla="*/ 254 w 355"/>
                <a:gd name="T27" fmla="*/ 276 h 370"/>
                <a:gd name="T28" fmla="*/ 114 w 355"/>
                <a:gd name="T29" fmla="*/ 194 h 370"/>
                <a:gd name="T30" fmla="*/ 114 w 355"/>
                <a:gd name="T31" fmla="*/ 186 h 370"/>
                <a:gd name="T32" fmla="*/ 114 w 355"/>
                <a:gd name="T33" fmla="*/ 176 h 370"/>
                <a:gd name="T34" fmla="*/ 256 w 355"/>
                <a:gd name="T35" fmla="*/ 96 h 370"/>
                <a:gd name="T36" fmla="*/ 298 w 355"/>
                <a:gd name="T37" fmla="*/ 115 h 370"/>
                <a:gd name="T38" fmla="*/ 355 w 355"/>
                <a:gd name="T39" fmla="*/ 57 h 370"/>
                <a:gd name="T40" fmla="*/ 298 w 355"/>
                <a:gd name="T41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5" h="370">
                  <a:moveTo>
                    <a:pt x="298" y="0"/>
                  </a:moveTo>
                  <a:cubicBezTo>
                    <a:pt x="266" y="0"/>
                    <a:pt x="241" y="26"/>
                    <a:pt x="241" y="57"/>
                  </a:cubicBezTo>
                  <a:cubicBezTo>
                    <a:pt x="241" y="61"/>
                    <a:pt x="241" y="64"/>
                    <a:pt x="242" y="67"/>
                  </a:cubicBezTo>
                  <a:cubicBezTo>
                    <a:pt x="99" y="147"/>
                    <a:pt x="99" y="147"/>
                    <a:pt x="99" y="147"/>
                  </a:cubicBezTo>
                  <a:cubicBezTo>
                    <a:pt x="89" y="136"/>
                    <a:pt x="74" y="128"/>
                    <a:pt x="57" y="128"/>
                  </a:cubicBezTo>
                  <a:cubicBezTo>
                    <a:pt x="26" y="128"/>
                    <a:pt x="0" y="154"/>
                    <a:pt x="0" y="186"/>
                  </a:cubicBezTo>
                  <a:cubicBezTo>
                    <a:pt x="0" y="217"/>
                    <a:pt x="26" y="243"/>
                    <a:pt x="57" y="243"/>
                  </a:cubicBezTo>
                  <a:cubicBezTo>
                    <a:pt x="74" y="243"/>
                    <a:pt x="90" y="235"/>
                    <a:pt x="100" y="224"/>
                  </a:cubicBezTo>
                  <a:cubicBezTo>
                    <a:pt x="241" y="306"/>
                    <a:pt x="241" y="306"/>
                    <a:pt x="241" y="306"/>
                  </a:cubicBezTo>
                  <a:cubicBezTo>
                    <a:pt x="240" y="309"/>
                    <a:pt x="240" y="311"/>
                    <a:pt x="240" y="313"/>
                  </a:cubicBezTo>
                  <a:cubicBezTo>
                    <a:pt x="240" y="345"/>
                    <a:pt x="266" y="370"/>
                    <a:pt x="297" y="370"/>
                  </a:cubicBezTo>
                  <a:cubicBezTo>
                    <a:pt x="329" y="370"/>
                    <a:pt x="355" y="345"/>
                    <a:pt x="355" y="313"/>
                  </a:cubicBezTo>
                  <a:cubicBezTo>
                    <a:pt x="355" y="282"/>
                    <a:pt x="329" y="256"/>
                    <a:pt x="297" y="256"/>
                  </a:cubicBezTo>
                  <a:cubicBezTo>
                    <a:pt x="280" y="256"/>
                    <a:pt x="264" y="264"/>
                    <a:pt x="254" y="276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1"/>
                    <a:pt x="114" y="188"/>
                    <a:pt x="114" y="186"/>
                  </a:cubicBezTo>
                  <a:cubicBezTo>
                    <a:pt x="114" y="182"/>
                    <a:pt x="114" y="179"/>
                    <a:pt x="114" y="176"/>
                  </a:cubicBezTo>
                  <a:cubicBezTo>
                    <a:pt x="256" y="96"/>
                    <a:pt x="256" y="96"/>
                    <a:pt x="256" y="96"/>
                  </a:cubicBezTo>
                  <a:cubicBezTo>
                    <a:pt x="267" y="108"/>
                    <a:pt x="282" y="115"/>
                    <a:pt x="298" y="115"/>
                  </a:cubicBezTo>
                  <a:cubicBezTo>
                    <a:pt x="330" y="115"/>
                    <a:pt x="355" y="89"/>
                    <a:pt x="355" y="57"/>
                  </a:cubicBezTo>
                  <a:cubicBezTo>
                    <a:pt x="355" y="26"/>
                    <a:pt x="330" y="0"/>
                    <a:pt x="298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41" name="Freeform 20"/>
            <p:cNvSpPr>
              <a:spLocks noEditPoints="1"/>
            </p:cNvSpPr>
            <p:nvPr/>
          </p:nvSpPr>
          <p:spPr bwMode="auto">
            <a:xfrm>
              <a:off x="5082410" y="2351857"/>
              <a:ext cx="330200" cy="288925"/>
            </a:xfrm>
            <a:custGeom>
              <a:avLst/>
              <a:gdLst>
                <a:gd name="T0" fmla="*/ 304 w 304"/>
                <a:gd name="T1" fmla="*/ 87 h 266"/>
                <a:gd name="T2" fmla="*/ 216 w 304"/>
                <a:gd name="T3" fmla="*/ 0 h 266"/>
                <a:gd name="T4" fmla="*/ 152 w 304"/>
                <a:gd name="T5" fmla="*/ 28 h 266"/>
                <a:gd name="T6" fmla="*/ 87 w 304"/>
                <a:gd name="T7" fmla="*/ 0 h 266"/>
                <a:gd name="T8" fmla="*/ 0 w 304"/>
                <a:gd name="T9" fmla="*/ 87 h 266"/>
                <a:gd name="T10" fmla="*/ 28 w 304"/>
                <a:gd name="T11" fmla="*/ 152 h 266"/>
                <a:gd name="T12" fmla="*/ 28 w 304"/>
                <a:gd name="T13" fmla="*/ 152 h 266"/>
                <a:gd name="T14" fmla="*/ 123 w 304"/>
                <a:gd name="T15" fmla="*/ 247 h 266"/>
                <a:gd name="T16" fmla="*/ 152 w 304"/>
                <a:gd name="T17" fmla="*/ 266 h 266"/>
                <a:gd name="T18" fmla="*/ 180 w 304"/>
                <a:gd name="T19" fmla="*/ 247 h 266"/>
                <a:gd name="T20" fmla="*/ 275 w 304"/>
                <a:gd name="T21" fmla="*/ 152 h 266"/>
                <a:gd name="T22" fmla="*/ 304 w 304"/>
                <a:gd name="T23" fmla="*/ 87 h 266"/>
                <a:gd name="T24" fmla="*/ 250 w 304"/>
                <a:gd name="T25" fmla="*/ 124 h 266"/>
                <a:gd name="T26" fmla="*/ 153 w 304"/>
                <a:gd name="T27" fmla="*/ 220 h 266"/>
                <a:gd name="T28" fmla="*/ 152 w 304"/>
                <a:gd name="T29" fmla="*/ 222 h 266"/>
                <a:gd name="T30" fmla="*/ 150 w 304"/>
                <a:gd name="T31" fmla="*/ 220 h 266"/>
                <a:gd name="T32" fmla="*/ 54 w 304"/>
                <a:gd name="T33" fmla="*/ 124 h 266"/>
                <a:gd name="T34" fmla="*/ 38 w 304"/>
                <a:gd name="T35" fmla="*/ 87 h 266"/>
                <a:gd name="T36" fmla="*/ 87 w 304"/>
                <a:gd name="T37" fmla="*/ 38 h 266"/>
                <a:gd name="T38" fmla="*/ 124 w 304"/>
                <a:gd name="T39" fmla="*/ 54 h 266"/>
                <a:gd name="T40" fmla="*/ 152 w 304"/>
                <a:gd name="T41" fmla="*/ 85 h 266"/>
                <a:gd name="T42" fmla="*/ 180 w 304"/>
                <a:gd name="T43" fmla="*/ 54 h 266"/>
                <a:gd name="T44" fmla="*/ 216 w 304"/>
                <a:gd name="T45" fmla="*/ 38 h 266"/>
                <a:gd name="T46" fmla="*/ 266 w 304"/>
                <a:gd name="T47" fmla="*/ 87 h 266"/>
                <a:gd name="T48" fmla="*/ 250 w 304"/>
                <a:gd name="T49" fmla="*/ 12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4" h="266">
                  <a:moveTo>
                    <a:pt x="304" y="87"/>
                  </a:moveTo>
                  <a:cubicBezTo>
                    <a:pt x="304" y="39"/>
                    <a:pt x="265" y="0"/>
                    <a:pt x="216" y="0"/>
                  </a:cubicBezTo>
                  <a:cubicBezTo>
                    <a:pt x="191" y="0"/>
                    <a:pt x="168" y="11"/>
                    <a:pt x="152" y="28"/>
                  </a:cubicBezTo>
                  <a:cubicBezTo>
                    <a:pt x="136" y="11"/>
                    <a:pt x="113" y="0"/>
                    <a:pt x="87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113"/>
                    <a:pt x="11" y="136"/>
                    <a:pt x="28" y="152"/>
                  </a:cubicBezTo>
                  <a:cubicBezTo>
                    <a:pt x="28" y="152"/>
                    <a:pt x="28" y="152"/>
                    <a:pt x="28" y="152"/>
                  </a:cubicBezTo>
                  <a:cubicBezTo>
                    <a:pt x="123" y="247"/>
                    <a:pt x="123" y="247"/>
                    <a:pt x="123" y="247"/>
                  </a:cubicBezTo>
                  <a:cubicBezTo>
                    <a:pt x="133" y="256"/>
                    <a:pt x="142" y="266"/>
                    <a:pt x="152" y="266"/>
                  </a:cubicBezTo>
                  <a:cubicBezTo>
                    <a:pt x="161" y="266"/>
                    <a:pt x="171" y="256"/>
                    <a:pt x="180" y="24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3" y="136"/>
                    <a:pt x="304" y="113"/>
                    <a:pt x="304" y="87"/>
                  </a:cubicBezTo>
                  <a:close/>
                  <a:moveTo>
                    <a:pt x="250" y="124"/>
                  </a:moveTo>
                  <a:cubicBezTo>
                    <a:pt x="153" y="220"/>
                    <a:pt x="153" y="220"/>
                    <a:pt x="153" y="220"/>
                  </a:cubicBezTo>
                  <a:cubicBezTo>
                    <a:pt x="153" y="220"/>
                    <a:pt x="152" y="221"/>
                    <a:pt x="152" y="222"/>
                  </a:cubicBezTo>
                  <a:cubicBezTo>
                    <a:pt x="151" y="221"/>
                    <a:pt x="151" y="220"/>
                    <a:pt x="150" y="220"/>
                  </a:cubicBezTo>
                  <a:cubicBezTo>
                    <a:pt x="54" y="124"/>
                    <a:pt x="54" y="124"/>
                    <a:pt x="54" y="124"/>
                  </a:cubicBezTo>
                  <a:cubicBezTo>
                    <a:pt x="44" y="114"/>
                    <a:pt x="38" y="101"/>
                    <a:pt x="38" y="87"/>
                  </a:cubicBezTo>
                  <a:cubicBezTo>
                    <a:pt x="38" y="60"/>
                    <a:pt x="60" y="38"/>
                    <a:pt x="87" y="38"/>
                  </a:cubicBezTo>
                  <a:cubicBezTo>
                    <a:pt x="101" y="38"/>
                    <a:pt x="114" y="44"/>
                    <a:pt x="124" y="54"/>
                  </a:cubicBezTo>
                  <a:cubicBezTo>
                    <a:pt x="152" y="85"/>
                    <a:pt x="152" y="85"/>
                    <a:pt x="152" y="85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89" y="44"/>
                    <a:pt x="202" y="38"/>
                    <a:pt x="216" y="38"/>
                  </a:cubicBezTo>
                  <a:cubicBezTo>
                    <a:pt x="244" y="38"/>
                    <a:pt x="266" y="60"/>
                    <a:pt x="266" y="87"/>
                  </a:cubicBezTo>
                  <a:cubicBezTo>
                    <a:pt x="266" y="101"/>
                    <a:pt x="260" y="114"/>
                    <a:pt x="250" y="12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grpSp>
          <p:nvGrpSpPr>
            <p:cNvPr id="242" name="Gruppieren 269"/>
            <p:cNvGrpSpPr>
              <a:grpSpLocks/>
            </p:cNvGrpSpPr>
            <p:nvPr/>
          </p:nvGrpSpPr>
          <p:grpSpPr bwMode="auto">
            <a:xfrm>
              <a:off x="5199091" y="3283828"/>
              <a:ext cx="427038" cy="331788"/>
              <a:chOff x="11053916" y="1858070"/>
              <a:chExt cx="579995" cy="450612"/>
            </a:xfrm>
            <a:solidFill>
              <a:schemeClr val="bg1"/>
            </a:solidFill>
          </p:grpSpPr>
          <p:sp>
            <p:nvSpPr>
              <p:cNvPr id="261" name="Freeform 1409"/>
              <p:cNvSpPr>
                <a:spLocks noEditPoints="1"/>
              </p:cNvSpPr>
              <p:nvPr/>
            </p:nvSpPr>
            <p:spPr bwMode="auto">
              <a:xfrm>
                <a:off x="11053916" y="1858070"/>
                <a:ext cx="579995" cy="450612"/>
              </a:xfrm>
              <a:custGeom>
                <a:avLst/>
                <a:gdLst>
                  <a:gd name="T0" fmla="*/ 0 w 365"/>
                  <a:gd name="T1" fmla="*/ 283 h 283"/>
                  <a:gd name="T2" fmla="*/ 0 w 365"/>
                  <a:gd name="T3" fmla="*/ 46 h 283"/>
                  <a:gd name="T4" fmla="*/ 5 w 365"/>
                  <a:gd name="T5" fmla="*/ 46 h 283"/>
                  <a:gd name="T6" fmla="*/ 97 w 365"/>
                  <a:gd name="T7" fmla="*/ 46 h 283"/>
                  <a:gd name="T8" fmla="*/ 125 w 365"/>
                  <a:gd name="T9" fmla="*/ 29 h 283"/>
                  <a:gd name="T10" fmla="*/ 138 w 365"/>
                  <a:gd name="T11" fmla="*/ 3 h 283"/>
                  <a:gd name="T12" fmla="*/ 143 w 365"/>
                  <a:gd name="T13" fmla="*/ 0 h 283"/>
                  <a:gd name="T14" fmla="*/ 273 w 365"/>
                  <a:gd name="T15" fmla="*/ 0 h 283"/>
                  <a:gd name="T16" fmla="*/ 278 w 365"/>
                  <a:gd name="T17" fmla="*/ 3 h 283"/>
                  <a:gd name="T18" fmla="*/ 292 w 365"/>
                  <a:gd name="T19" fmla="*/ 29 h 283"/>
                  <a:gd name="T20" fmla="*/ 321 w 365"/>
                  <a:gd name="T21" fmla="*/ 46 h 283"/>
                  <a:gd name="T22" fmla="*/ 365 w 365"/>
                  <a:gd name="T23" fmla="*/ 46 h 283"/>
                  <a:gd name="T24" fmla="*/ 365 w 365"/>
                  <a:gd name="T25" fmla="*/ 283 h 283"/>
                  <a:gd name="T26" fmla="*/ 0 w 365"/>
                  <a:gd name="T27" fmla="*/ 283 h 283"/>
                  <a:gd name="T28" fmla="*/ 210 w 365"/>
                  <a:gd name="T29" fmla="*/ 249 h 283"/>
                  <a:gd name="T30" fmla="*/ 298 w 365"/>
                  <a:gd name="T31" fmla="*/ 160 h 283"/>
                  <a:gd name="T32" fmla="*/ 210 w 365"/>
                  <a:gd name="T33" fmla="*/ 75 h 283"/>
                  <a:gd name="T34" fmla="*/ 122 w 365"/>
                  <a:gd name="T35" fmla="*/ 161 h 283"/>
                  <a:gd name="T36" fmla="*/ 210 w 365"/>
                  <a:gd name="T37" fmla="*/ 249 h 283"/>
                  <a:gd name="T38" fmla="*/ 93 w 365"/>
                  <a:gd name="T39" fmla="*/ 98 h 283"/>
                  <a:gd name="T40" fmla="*/ 75 w 365"/>
                  <a:gd name="T41" fmla="*/ 79 h 283"/>
                  <a:gd name="T42" fmla="*/ 56 w 365"/>
                  <a:gd name="T43" fmla="*/ 97 h 283"/>
                  <a:gd name="T44" fmla="*/ 75 w 365"/>
                  <a:gd name="T45" fmla="*/ 116 h 283"/>
                  <a:gd name="T46" fmla="*/ 93 w 365"/>
                  <a:gd name="T47" fmla="*/ 98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5" h="283">
                    <a:moveTo>
                      <a:pt x="0" y="283"/>
                    </a:moveTo>
                    <a:cubicBezTo>
                      <a:pt x="0" y="204"/>
                      <a:pt x="0" y="125"/>
                      <a:pt x="0" y="46"/>
                    </a:cubicBezTo>
                    <a:cubicBezTo>
                      <a:pt x="2" y="46"/>
                      <a:pt x="3" y="46"/>
                      <a:pt x="5" y="46"/>
                    </a:cubicBezTo>
                    <a:cubicBezTo>
                      <a:pt x="36" y="46"/>
                      <a:pt x="67" y="46"/>
                      <a:pt x="97" y="46"/>
                    </a:cubicBezTo>
                    <a:cubicBezTo>
                      <a:pt x="111" y="46"/>
                      <a:pt x="120" y="40"/>
                      <a:pt x="125" y="29"/>
                    </a:cubicBezTo>
                    <a:cubicBezTo>
                      <a:pt x="130" y="20"/>
                      <a:pt x="134" y="12"/>
                      <a:pt x="138" y="3"/>
                    </a:cubicBezTo>
                    <a:cubicBezTo>
                      <a:pt x="139" y="1"/>
                      <a:pt x="141" y="0"/>
                      <a:pt x="143" y="0"/>
                    </a:cubicBezTo>
                    <a:cubicBezTo>
                      <a:pt x="187" y="0"/>
                      <a:pt x="230" y="0"/>
                      <a:pt x="273" y="0"/>
                    </a:cubicBezTo>
                    <a:cubicBezTo>
                      <a:pt x="276" y="0"/>
                      <a:pt x="277" y="1"/>
                      <a:pt x="278" y="3"/>
                    </a:cubicBezTo>
                    <a:cubicBezTo>
                      <a:pt x="283" y="12"/>
                      <a:pt x="288" y="20"/>
                      <a:pt x="292" y="29"/>
                    </a:cubicBezTo>
                    <a:cubicBezTo>
                      <a:pt x="298" y="41"/>
                      <a:pt x="308" y="46"/>
                      <a:pt x="321" y="46"/>
                    </a:cubicBezTo>
                    <a:cubicBezTo>
                      <a:pt x="336" y="45"/>
                      <a:pt x="350" y="46"/>
                      <a:pt x="365" y="46"/>
                    </a:cubicBezTo>
                    <a:cubicBezTo>
                      <a:pt x="365" y="125"/>
                      <a:pt x="365" y="204"/>
                      <a:pt x="365" y="283"/>
                    </a:cubicBezTo>
                    <a:cubicBezTo>
                      <a:pt x="244" y="283"/>
                      <a:pt x="122" y="283"/>
                      <a:pt x="0" y="283"/>
                    </a:cubicBezTo>
                    <a:close/>
                    <a:moveTo>
                      <a:pt x="210" y="249"/>
                    </a:moveTo>
                    <a:cubicBezTo>
                      <a:pt x="259" y="248"/>
                      <a:pt x="298" y="208"/>
                      <a:pt x="298" y="160"/>
                    </a:cubicBezTo>
                    <a:cubicBezTo>
                      <a:pt x="297" y="112"/>
                      <a:pt x="258" y="74"/>
                      <a:pt x="210" y="75"/>
                    </a:cubicBezTo>
                    <a:cubicBezTo>
                      <a:pt x="160" y="75"/>
                      <a:pt x="121" y="113"/>
                      <a:pt x="122" y="161"/>
                    </a:cubicBezTo>
                    <a:cubicBezTo>
                      <a:pt x="122" y="210"/>
                      <a:pt x="162" y="249"/>
                      <a:pt x="210" y="249"/>
                    </a:cubicBezTo>
                    <a:close/>
                    <a:moveTo>
                      <a:pt x="93" y="98"/>
                    </a:moveTo>
                    <a:cubicBezTo>
                      <a:pt x="93" y="88"/>
                      <a:pt x="85" y="79"/>
                      <a:pt x="75" y="79"/>
                    </a:cubicBezTo>
                    <a:cubicBezTo>
                      <a:pt x="65" y="79"/>
                      <a:pt x="56" y="87"/>
                      <a:pt x="56" y="97"/>
                    </a:cubicBezTo>
                    <a:cubicBezTo>
                      <a:pt x="56" y="107"/>
                      <a:pt x="65" y="116"/>
                      <a:pt x="75" y="116"/>
                    </a:cubicBezTo>
                    <a:cubicBezTo>
                      <a:pt x="84" y="116"/>
                      <a:pt x="93" y="108"/>
                      <a:pt x="93" y="9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62" name="Freeform 1410"/>
              <p:cNvSpPr>
                <a:spLocks/>
              </p:cNvSpPr>
              <p:nvPr/>
            </p:nvSpPr>
            <p:spPr bwMode="auto">
              <a:xfrm>
                <a:off x="11092726" y="1868851"/>
                <a:ext cx="90557" cy="38809"/>
              </a:xfrm>
              <a:custGeom>
                <a:avLst/>
                <a:gdLst>
                  <a:gd name="T0" fmla="*/ 58 w 58"/>
                  <a:gd name="T1" fmla="*/ 0 h 24"/>
                  <a:gd name="T2" fmla="*/ 58 w 58"/>
                  <a:gd name="T3" fmla="*/ 22 h 24"/>
                  <a:gd name="T4" fmla="*/ 55 w 58"/>
                  <a:gd name="T5" fmla="*/ 24 h 24"/>
                  <a:gd name="T6" fmla="*/ 0 w 58"/>
                  <a:gd name="T7" fmla="*/ 24 h 24"/>
                  <a:gd name="T8" fmla="*/ 0 w 58"/>
                  <a:gd name="T9" fmla="*/ 0 h 24"/>
                  <a:gd name="T10" fmla="*/ 58 w 5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24">
                    <a:moveTo>
                      <a:pt x="58" y="0"/>
                    </a:moveTo>
                    <a:cubicBezTo>
                      <a:pt x="58" y="8"/>
                      <a:pt x="58" y="15"/>
                      <a:pt x="58" y="22"/>
                    </a:cubicBezTo>
                    <a:cubicBezTo>
                      <a:pt x="58" y="22"/>
                      <a:pt x="56" y="24"/>
                      <a:pt x="55" y="24"/>
                    </a:cubicBezTo>
                    <a:cubicBezTo>
                      <a:pt x="37" y="24"/>
                      <a:pt x="19" y="24"/>
                      <a:pt x="0" y="24"/>
                    </a:cubicBezTo>
                    <a:cubicBezTo>
                      <a:pt x="0" y="16"/>
                      <a:pt x="0" y="8"/>
                      <a:pt x="0" y="0"/>
                    </a:cubicBezTo>
                    <a:cubicBezTo>
                      <a:pt x="19" y="0"/>
                      <a:pt x="38" y="0"/>
                      <a:pt x="58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63" name="Freeform 1411"/>
              <p:cNvSpPr>
                <a:spLocks noEditPoints="1"/>
              </p:cNvSpPr>
              <p:nvPr/>
            </p:nvSpPr>
            <p:spPr bwMode="auto">
              <a:xfrm>
                <a:off x="11245811" y="1976653"/>
                <a:ext cx="280295" cy="278128"/>
              </a:xfrm>
              <a:custGeom>
                <a:avLst/>
                <a:gdLst>
                  <a:gd name="T0" fmla="*/ 89 w 177"/>
                  <a:gd name="T1" fmla="*/ 175 h 175"/>
                  <a:gd name="T2" fmla="*/ 1 w 177"/>
                  <a:gd name="T3" fmla="*/ 87 h 175"/>
                  <a:gd name="T4" fmla="*/ 89 w 177"/>
                  <a:gd name="T5" fmla="*/ 1 h 175"/>
                  <a:gd name="T6" fmla="*/ 177 w 177"/>
                  <a:gd name="T7" fmla="*/ 86 h 175"/>
                  <a:gd name="T8" fmla="*/ 89 w 177"/>
                  <a:gd name="T9" fmla="*/ 175 h 175"/>
                  <a:gd name="T10" fmla="*/ 136 w 177"/>
                  <a:gd name="T11" fmla="*/ 87 h 175"/>
                  <a:gd name="T12" fmla="*/ 89 w 177"/>
                  <a:gd name="T13" fmla="*/ 39 h 175"/>
                  <a:gd name="T14" fmla="*/ 41 w 177"/>
                  <a:gd name="T15" fmla="*/ 87 h 175"/>
                  <a:gd name="T16" fmla="*/ 88 w 177"/>
                  <a:gd name="T17" fmla="*/ 134 h 175"/>
                  <a:gd name="T18" fmla="*/ 136 w 177"/>
                  <a:gd name="T19" fmla="*/ 8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7" h="175">
                    <a:moveTo>
                      <a:pt x="89" y="175"/>
                    </a:moveTo>
                    <a:cubicBezTo>
                      <a:pt x="41" y="175"/>
                      <a:pt x="1" y="136"/>
                      <a:pt x="1" y="87"/>
                    </a:cubicBezTo>
                    <a:cubicBezTo>
                      <a:pt x="0" y="39"/>
                      <a:pt x="39" y="1"/>
                      <a:pt x="89" y="1"/>
                    </a:cubicBezTo>
                    <a:cubicBezTo>
                      <a:pt x="137" y="0"/>
                      <a:pt x="176" y="38"/>
                      <a:pt x="177" y="86"/>
                    </a:cubicBezTo>
                    <a:cubicBezTo>
                      <a:pt x="177" y="134"/>
                      <a:pt x="138" y="174"/>
                      <a:pt x="89" y="175"/>
                    </a:cubicBezTo>
                    <a:close/>
                    <a:moveTo>
                      <a:pt x="136" y="87"/>
                    </a:moveTo>
                    <a:cubicBezTo>
                      <a:pt x="136" y="61"/>
                      <a:pt x="115" y="39"/>
                      <a:pt x="89" y="39"/>
                    </a:cubicBezTo>
                    <a:cubicBezTo>
                      <a:pt x="63" y="39"/>
                      <a:pt x="41" y="60"/>
                      <a:pt x="41" y="87"/>
                    </a:cubicBezTo>
                    <a:cubicBezTo>
                      <a:pt x="41" y="112"/>
                      <a:pt x="63" y="134"/>
                      <a:pt x="88" y="134"/>
                    </a:cubicBezTo>
                    <a:cubicBezTo>
                      <a:pt x="114" y="134"/>
                      <a:pt x="136" y="113"/>
                      <a:pt x="136" y="8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64" name="Freeform 1412"/>
              <p:cNvSpPr>
                <a:spLocks/>
              </p:cNvSpPr>
              <p:nvPr/>
            </p:nvSpPr>
            <p:spPr bwMode="auto">
              <a:xfrm>
                <a:off x="11140161" y="1983120"/>
                <a:ext cx="60371" cy="60369"/>
              </a:xfrm>
              <a:custGeom>
                <a:avLst/>
                <a:gdLst>
                  <a:gd name="T0" fmla="*/ 37 w 37"/>
                  <a:gd name="T1" fmla="*/ 19 h 37"/>
                  <a:gd name="T2" fmla="*/ 19 w 37"/>
                  <a:gd name="T3" fmla="*/ 37 h 37"/>
                  <a:gd name="T4" fmla="*/ 0 w 37"/>
                  <a:gd name="T5" fmla="*/ 18 h 37"/>
                  <a:gd name="T6" fmla="*/ 19 w 37"/>
                  <a:gd name="T7" fmla="*/ 0 h 37"/>
                  <a:gd name="T8" fmla="*/ 37 w 37"/>
                  <a:gd name="T9" fmla="*/ 1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37" y="19"/>
                    </a:moveTo>
                    <a:cubicBezTo>
                      <a:pt x="37" y="29"/>
                      <a:pt x="28" y="37"/>
                      <a:pt x="19" y="37"/>
                    </a:cubicBezTo>
                    <a:cubicBezTo>
                      <a:pt x="9" y="37"/>
                      <a:pt x="0" y="2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9"/>
                      <a:pt x="37" y="1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65" name="Freeform 1413"/>
              <p:cNvSpPr>
                <a:spLocks/>
              </p:cNvSpPr>
              <p:nvPr/>
            </p:nvSpPr>
            <p:spPr bwMode="auto">
              <a:xfrm>
                <a:off x="11310494" y="2039177"/>
                <a:ext cx="150928" cy="148767"/>
              </a:xfrm>
              <a:custGeom>
                <a:avLst/>
                <a:gdLst>
                  <a:gd name="T0" fmla="*/ 95 w 95"/>
                  <a:gd name="T1" fmla="*/ 48 h 95"/>
                  <a:gd name="T2" fmla="*/ 47 w 95"/>
                  <a:gd name="T3" fmla="*/ 95 h 95"/>
                  <a:gd name="T4" fmla="*/ 0 w 95"/>
                  <a:gd name="T5" fmla="*/ 48 h 95"/>
                  <a:gd name="T6" fmla="*/ 48 w 95"/>
                  <a:gd name="T7" fmla="*/ 0 h 95"/>
                  <a:gd name="T8" fmla="*/ 95 w 95"/>
                  <a:gd name="T9" fmla="*/ 4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95">
                    <a:moveTo>
                      <a:pt x="95" y="48"/>
                    </a:moveTo>
                    <a:cubicBezTo>
                      <a:pt x="95" y="74"/>
                      <a:pt x="73" y="95"/>
                      <a:pt x="47" y="95"/>
                    </a:cubicBezTo>
                    <a:cubicBezTo>
                      <a:pt x="22" y="95"/>
                      <a:pt x="0" y="73"/>
                      <a:pt x="0" y="48"/>
                    </a:cubicBezTo>
                    <a:cubicBezTo>
                      <a:pt x="0" y="21"/>
                      <a:pt x="22" y="0"/>
                      <a:pt x="48" y="0"/>
                    </a:cubicBezTo>
                    <a:cubicBezTo>
                      <a:pt x="74" y="0"/>
                      <a:pt x="95" y="22"/>
                      <a:pt x="95" y="4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grpSp>
          <p:nvGrpSpPr>
            <p:cNvPr id="243" name="Gruppieren 313"/>
            <p:cNvGrpSpPr>
              <a:grpSpLocks/>
            </p:cNvGrpSpPr>
            <p:nvPr/>
          </p:nvGrpSpPr>
          <p:grpSpPr bwMode="auto">
            <a:xfrm>
              <a:off x="4233260" y="1716228"/>
              <a:ext cx="368300" cy="352425"/>
              <a:chOff x="3712513" y="3992898"/>
              <a:chExt cx="477381" cy="457303"/>
            </a:xfrm>
            <a:solidFill>
              <a:schemeClr val="bg1"/>
            </a:solidFill>
          </p:grpSpPr>
          <p:sp>
            <p:nvSpPr>
              <p:cNvPr id="258" name="Freeform 1105"/>
              <p:cNvSpPr>
                <a:spLocks/>
              </p:cNvSpPr>
              <p:nvPr/>
            </p:nvSpPr>
            <p:spPr bwMode="auto">
              <a:xfrm>
                <a:off x="3852435" y="3992898"/>
                <a:ext cx="337459" cy="457303"/>
              </a:xfrm>
              <a:custGeom>
                <a:avLst/>
                <a:gdLst>
                  <a:gd name="T0" fmla="*/ 196 w 211"/>
                  <a:gd name="T1" fmla="*/ 210 h 288"/>
                  <a:gd name="T2" fmla="*/ 191 w 211"/>
                  <a:gd name="T3" fmla="*/ 230 h 288"/>
                  <a:gd name="T4" fmla="*/ 182 w 211"/>
                  <a:gd name="T5" fmla="*/ 240 h 288"/>
                  <a:gd name="T6" fmla="*/ 171 w 211"/>
                  <a:gd name="T7" fmla="*/ 244 h 288"/>
                  <a:gd name="T8" fmla="*/ 166 w 211"/>
                  <a:gd name="T9" fmla="*/ 254 h 288"/>
                  <a:gd name="T10" fmla="*/ 177 w 211"/>
                  <a:gd name="T11" fmla="*/ 259 h 288"/>
                  <a:gd name="T12" fmla="*/ 186 w 211"/>
                  <a:gd name="T13" fmla="*/ 256 h 288"/>
                  <a:gd name="T14" fmla="*/ 165 w 211"/>
                  <a:gd name="T15" fmla="*/ 283 h 288"/>
                  <a:gd name="T16" fmla="*/ 129 w 211"/>
                  <a:gd name="T17" fmla="*/ 287 h 288"/>
                  <a:gd name="T18" fmla="*/ 81 w 211"/>
                  <a:gd name="T19" fmla="*/ 273 h 288"/>
                  <a:gd name="T20" fmla="*/ 3 w 211"/>
                  <a:gd name="T21" fmla="*/ 259 h 288"/>
                  <a:gd name="T22" fmla="*/ 0 w 211"/>
                  <a:gd name="T23" fmla="*/ 259 h 288"/>
                  <a:gd name="T24" fmla="*/ 0 w 211"/>
                  <a:gd name="T25" fmla="*/ 140 h 288"/>
                  <a:gd name="T26" fmla="*/ 19 w 211"/>
                  <a:gd name="T27" fmla="*/ 136 h 288"/>
                  <a:gd name="T28" fmla="*/ 79 w 211"/>
                  <a:gd name="T29" fmla="*/ 84 h 288"/>
                  <a:gd name="T30" fmla="*/ 98 w 211"/>
                  <a:gd name="T31" fmla="*/ 31 h 288"/>
                  <a:gd name="T32" fmla="*/ 106 w 211"/>
                  <a:gd name="T33" fmla="*/ 12 h 288"/>
                  <a:gd name="T34" fmla="*/ 126 w 211"/>
                  <a:gd name="T35" fmla="*/ 3 h 288"/>
                  <a:gd name="T36" fmla="*/ 136 w 211"/>
                  <a:gd name="T37" fmla="*/ 12 h 288"/>
                  <a:gd name="T38" fmla="*/ 141 w 211"/>
                  <a:gd name="T39" fmla="*/ 38 h 288"/>
                  <a:gd name="T40" fmla="*/ 132 w 211"/>
                  <a:gd name="T41" fmla="*/ 99 h 288"/>
                  <a:gd name="T42" fmla="*/ 135 w 211"/>
                  <a:gd name="T43" fmla="*/ 106 h 288"/>
                  <a:gd name="T44" fmla="*/ 197 w 211"/>
                  <a:gd name="T45" fmla="*/ 122 h 288"/>
                  <a:gd name="T46" fmla="*/ 211 w 211"/>
                  <a:gd name="T47" fmla="*/ 121 h 288"/>
                  <a:gd name="T48" fmla="*/ 207 w 211"/>
                  <a:gd name="T49" fmla="*/ 143 h 288"/>
                  <a:gd name="T50" fmla="*/ 197 w 211"/>
                  <a:gd name="T51" fmla="*/ 150 h 288"/>
                  <a:gd name="T52" fmla="*/ 187 w 211"/>
                  <a:gd name="T53" fmla="*/ 152 h 288"/>
                  <a:gd name="T54" fmla="*/ 180 w 211"/>
                  <a:gd name="T55" fmla="*/ 163 h 288"/>
                  <a:gd name="T56" fmla="*/ 192 w 211"/>
                  <a:gd name="T57" fmla="*/ 168 h 288"/>
                  <a:gd name="T58" fmla="*/ 203 w 211"/>
                  <a:gd name="T59" fmla="*/ 165 h 288"/>
                  <a:gd name="T60" fmla="*/ 185 w 211"/>
                  <a:gd name="T61" fmla="*/ 196 h 288"/>
                  <a:gd name="T62" fmla="*/ 179 w 211"/>
                  <a:gd name="T63" fmla="*/ 198 h 288"/>
                  <a:gd name="T64" fmla="*/ 173 w 211"/>
                  <a:gd name="T65" fmla="*/ 209 h 288"/>
                  <a:gd name="T66" fmla="*/ 184 w 211"/>
                  <a:gd name="T67" fmla="*/ 214 h 288"/>
                  <a:gd name="T68" fmla="*/ 196 w 211"/>
                  <a:gd name="T69" fmla="*/ 21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1" h="288">
                    <a:moveTo>
                      <a:pt x="196" y="210"/>
                    </a:moveTo>
                    <a:cubicBezTo>
                      <a:pt x="194" y="217"/>
                      <a:pt x="193" y="224"/>
                      <a:pt x="191" y="230"/>
                    </a:cubicBezTo>
                    <a:cubicBezTo>
                      <a:pt x="190" y="235"/>
                      <a:pt x="186" y="238"/>
                      <a:pt x="182" y="240"/>
                    </a:cubicBezTo>
                    <a:cubicBezTo>
                      <a:pt x="178" y="241"/>
                      <a:pt x="175" y="242"/>
                      <a:pt x="171" y="244"/>
                    </a:cubicBezTo>
                    <a:cubicBezTo>
                      <a:pt x="166" y="246"/>
                      <a:pt x="164" y="250"/>
                      <a:pt x="166" y="254"/>
                    </a:cubicBezTo>
                    <a:cubicBezTo>
                      <a:pt x="167" y="259"/>
                      <a:pt x="172" y="261"/>
                      <a:pt x="177" y="259"/>
                    </a:cubicBezTo>
                    <a:cubicBezTo>
                      <a:pt x="180" y="258"/>
                      <a:pt x="182" y="257"/>
                      <a:pt x="186" y="256"/>
                    </a:cubicBezTo>
                    <a:cubicBezTo>
                      <a:pt x="184" y="269"/>
                      <a:pt x="177" y="278"/>
                      <a:pt x="165" y="283"/>
                    </a:cubicBezTo>
                    <a:cubicBezTo>
                      <a:pt x="153" y="288"/>
                      <a:pt x="141" y="288"/>
                      <a:pt x="129" y="287"/>
                    </a:cubicBezTo>
                    <a:cubicBezTo>
                      <a:pt x="112" y="285"/>
                      <a:pt x="96" y="279"/>
                      <a:pt x="81" y="273"/>
                    </a:cubicBezTo>
                    <a:cubicBezTo>
                      <a:pt x="56" y="263"/>
                      <a:pt x="30" y="259"/>
                      <a:pt x="3" y="259"/>
                    </a:cubicBezTo>
                    <a:cubicBezTo>
                      <a:pt x="2" y="258"/>
                      <a:pt x="1" y="259"/>
                      <a:pt x="0" y="259"/>
                    </a:cubicBezTo>
                    <a:cubicBezTo>
                      <a:pt x="0" y="219"/>
                      <a:pt x="0" y="179"/>
                      <a:pt x="0" y="140"/>
                    </a:cubicBezTo>
                    <a:cubicBezTo>
                      <a:pt x="6" y="138"/>
                      <a:pt x="12" y="137"/>
                      <a:pt x="19" y="136"/>
                    </a:cubicBezTo>
                    <a:cubicBezTo>
                      <a:pt x="46" y="127"/>
                      <a:pt x="66" y="109"/>
                      <a:pt x="79" y="84"/>
                    </a:cubicBezTo>
                    <a:cubicBezTo>
                      <a:pt x="87" y="67"/>
                      <a:pt x="93" y="49"/>
                      <a:pt x="98" y="31"/>
                    </a:cubicBezTo>
                    <a:cubicBezTo>
                      <a:pt x="101" y="25"/>
                      <a:pt x="103" y="18"/>
                      <a:pt x="106" y="12"/>
                    </a:cubicBezTo>
                    <a:cubicBezTo>
                      <a:pt x="110" y="4"/>
                      <a:pt x="118" y="0"/>
                      <a:pt x="126" y="3"/>
                    </a:cubicBezTo>
                    <a:cubicBezTo>
                      <a:pt x="131" y="5"/>
                      <a:pt x="134" y="8"/>
                      <a:pt x="136" y="12"/>
                    </a:cubicBezTo>
                    <a:cubicBezTo>
                      <a:pt x="140" y="20"/>
                      <a:pt x="141" y="29"/>
                      <a:pt x="141" y="38"/>
                    </a:cubicBezTo>
                    <a:cubicBezTo>
                      <a:pt x="142" y="59"/>
                      <a:pt x="139" y="79"/>
                      <a:pt x="132" y="99"/>
                    </a:cubicBezTo>
                    <a:cubicBezTo>
                      <a:pt x="131" y="102"/>
                      <a:pt x="131" y="104"/>
                      <a:pt x="135" y="106"/>
                    </a:cubicBezTo>
                    <a:cubicBezTo>
                      <a:pt x="154" y="119"/>
                      <a:pt x="174" y="123"/>
                      <a:pt x="197" y="122"/>
                    </a:cubicBezTo>
                    <a:cubicBezTo>
                      <a:pt x="201" y="122"/>
                      <a:pt x="206" y="122"/>
                      <a:pt x="211" y="121"/>
                    </a:cubicBezTo>
                    <a:cubicBezTo>
                      <a:pt x="211" y="129"/>
                      <a:pt x="210" y="136"/>
                      <a:pt x="207" y="143"/>
                    </a:cubicBezTo>
                    <a:cubicBezTo>
                      <a:pt x="204" y="146"/>
                      <a:pt x="201" y="148"/>
                      <a:pt x="197" y="150"/>
                    </a:cubicBezTo>
                    <a:cubicBezTo>
                      <a:pt x="194" y="150"/>
                      <a:pt x="190" y="151"/>
                      <a:pt x="187" y="152"/>
                    </a:cubicBezTo>
                    <a:cubicBezTo>
                      <a:pt x="182" y="154"/>
                      <a:pt x="179" y="158"/>
                      <a:pt x="180" y="163"/>
                    </a:cubicBezTo>
                    <a:cubicBezTo>
                      <a:pt x="182" y="168"/>
                      <a:pt x="186" y="170"/>
                      <a:pt x="192" y="168"/>
                    </a:cubicBezTo>
                    <a:cubicBezTo>
                      <a:pt x="195" y="167"/>
                      <a:pt x="199" y="166"/>
                      <a:pt x="203" y="165"/>
                    </a:cubicBezTo>
                    <a:cubicBezTo>
                      <a:pt x="206" y="177"/>
                      <a:pt x="197" y="192"/>
                      <a:pt x="185" y="196"/>
                    </a:cubicBezTo>
                    <a:cubicBezTo>
                      <a:pt x="183" y="197"/>
                      <a:pt x="181" y="198"/>
                      <a:pt x="179" y="198"/>
                    </a:cubicBezTo>
                    <a:cubicBezTo>
                      <a:pt x="174" y="200"/>
                      <a:pt x="171" y="205"/>
                      <a:pt x="173" y="209"/>
                    </a:cubicBezTo>
                    <a:cubicBezTo>
                      <a:pt x="174" y="213"/>
                      <a:pt x="179" y="216"/>
                      <a:pt x="184" y="214"/>
                    </a:cubicBezTo>
                    <a:cubicBezTo>
                      <a:pt x="188" y="213"/>
                      <a:pt x="191" y="212"/>
                      <a:pt x="196" y="2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59" name="Freeform 1106"/>
              <p:cNvSpPr>
                <a:spLocks noEditPoints="1"/>
              </p:cNvSpPr>
              <p:nvPr/>
            </p:nvSpPr>
            <p:spPr bwMode="auto">
              <a:xfrm>
                <a:off x="3712513" y="4192711"/>
                <a:ext cx="104942" cy="224531"/>
              </a:xfrm>
              <a:custGeom>
                <a:avLst/>
                <a:gdLst>
                  <a:gd name="T0" fmla="*/ 0 w 66"/>
                  <a:gd name="T1" fmla="*/ 140 h 140"/>
                  <a:gd name="T2" fmla="*/ 0 w 66"/>
                  <a:gd name="T3" fmla="*/ 0 h 140"/>
                  <a:gd name="T4" fmla="*/ 66 w 66"/>
                  <a:gd name="T5" fmla="*/ 0 h 140"/>
                  <a:gd name="T6" fmla="*/ 66 w 66"/>
                  <a:gd name="T7" fmla="*/ 140 h 140"/>
                  <a:gd name="T8" fmla="*/ 0 w 66"/>
                  <a:gd name="T9" fmla="*/ 140 h 140"/>
                  <a:gd name="T10" fmla="*/ 44 w 66"/>
                  <a:gd name="T11" fmla="*/ 110 h 140"/>
                  <a:gd name="T12" fmla="*/ 33 w 66"/>
                  <a:gd name="T13" fmla="*/ 99 h 140"/>
                  <a:gd name="T14" fmla="*/ 22 w 66"/>
                  <a:gd name="T15" fmla="*/ 110 h 140"/>
                  <a:gd name="T16" fmla="*/ 33 w 66"/>
                  <a:gd name="T17" fmla="*/ 121 h 140"/>
                  <a:gd name="T18" fmla="*/ 44 w 66"/>
                  <a:gd name="T19" fmla="*/ 11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140">
                    <a:moveTo>
                      <a:pt x="0" y="140"/>
                    </a:moveTo>
                    <a:cubicBezTo>
                      <a:pt x="0" y="93"/>
                      <a:pt x="0" y="47"/>
                      <a:pt x="0" y="0"/>
                    </a:cubicBezTo>
                    <a:cubicBezTo>
                      <a:pt x="22" y="0"/>
                      <a:pt x="44" y="0"/>
                      <a:pt x="66" y="0"/>
                    </a:cubicBezTo>
                    <a:cubicBezTo>
                      <a:pt x="66" y="47"/>
                      <a:pt x="66" y="93"/>
                      <a:pt x="66" y="140"/>
                    </a:cubicBezTo>
                    <a:cubicBezTo>
                      <a:pt x="44" y="140"/>
                      <a:pt x="22" y="140"/>
                      <a:pt x="0" y="140"/>
                    </a:cubicBezTo>
                    <a:close/>
                    <a:moveTo>
                      <a:pt x="44" y="110"/>
                    </a:moveTo>
                    <a:cubicBezTo>
                      <a:pt x="44" y="104"/>
                      <a:pt x="39" y="99"/>
                      <a:pt x="33" y="99"/>
                    </a:cubicBezTo>
                    <a:cubicBezTo>
                      <a:pt x="27" y="99"/>
                      <a:pt x="22" y="104"/>
                      <a:pt x="22" y="110"/>
                    </a:cubicBezTo>
                    <a:cubicBezTo>
                      <a:pt x="22" y="116"/>
                      <a:pt x="27" y="121"/>
                      <a:pt x="33" y="121"/>
                    </a:cubicBezTo>
                    <a:cubicBezTo>
                      <a:pt x="39" y="121"/>
                      <a:pt x="44" y="116"/>
                      <a:pt x="44" y="1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60" name="Oval 1107"/>
              <p:cNvSpPr>
                <a:spLocks noChangeArrowheads="1"/>
              </p:cNvSpPr>
              <p:nvPr/>
            </p:nvSpPr>
            <p:spPr bwMode="auto">
              <a:xfrm>
                <a:off x="3745436" y="4351325"/>
                <a:ext cx="37038" cy="37079"/>
              </a:xfrm>
              <a:prstGeom prst="ellips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grpSp>
          <p:nvGrpSpPr>
            <p:cNvPr id="244" name="Gruppieren 307"/>
            <p:cNvGrpSpPr>
              <a:grpSpLocks/>
            </p:cNvGrpSpPr>
            <p:nvPr/>
          </p:nvGrpSpPr>
          <p:grpSpPr bwMode="auto">
            <a:xfrm>
              <a:off x="3230992" y="2080395"/>
              <a:ext cx="406400" cy="415925"/>
              <a:chOff x="6831103" y="-510987"/>
              <a:chExt cx="602303" cy="615686"/>
            </a:xfrm>
            <a:solidFill>
              <a:schemeClr val="bg1"/>
            </a:solidFill>
          </p:grpSpPr>
          <p:sp>
            <p:nvSpPr>
              <p:cNvPr id="256" name="Freeform 1242"/>
              <p:cNvSpPr>
                <a:spLocks noEditPoints="1"/>
              </p:cNvSpPr>
              <p:nvPr/>
            </p:nvSpPr>
            <p:spPr bwMode="auto">
              <a:xfrm>
                <a:off x="6951092" y="-510987"/>
                <a:ext cx="350560" cy="528737"/>
              </a:xfrm>
              <a:custGeom>
                <a:avLst/>
                <a:gdLst>
                  <a:gd name="T0" fmla="*/ 112 w 219"/>
                  <a:gd name="T1" fmla="*/ 333 h 333"/>
                  <a:gd name="T2" fmla="*/ 103 w 219"/>
                  <a:gd name="T3" fmla="*/ 318 h 333"/>
                  <a:gd name="T4" fmla="*/ 39 w 219"/>
                  <a:gd name="T5" fmla="*/ 206 h 333"/>
                  <a:gd name="T6" fmla="*/ 11 w 219"/>
                  <a:gd name="T7" fmla="*/ 133 h 333"/>
                  <a:gd name="T8" fmla="*/ 91 w 219"/>
                  <a:gd name="T9" fmla="*/ 10 h 333"/>
                  <a:gd name="T10" fmla="*/ 199 w 219"/>
                  <a:gd name="T11" fmla="*/ 55 h 333"/>
                  <a:gd name="T12" fmla="*/ 212 w 219"/>
                  <a:gd name="T13" fmla="*/ 139 h 333"/>
                  <a:gd name="T14" fmla="*/ 185 w 219"/>
                  <a:gd name="T15" fmla="*/ 207 h 333"/>
                  <a:gd name="T16" fmla="*/ 113 w 219"/>
                  <a:gd name="T17" fmla="*/ 331 h 333"/>
                  <a:gd name="T18" fmla="*/ 112 w 219"/>
                  <a:gd name="T19" fmla="*/ 333 h 333"/>
                  <a:gd name="T20" fmla="*/ 112 w 219"/>
                  <a:gd name="T21" fmla="*/ 145 h 333"/>
                  <a:gd name="T22" fmla="*/ 149 w 219"/>
                  <a:gd name="T23" fmla="*/ 108 h 333"/>
                  <a:gd name="T24" fmla="*/ 112 w 219"/>
                  <a:gd name="T25" fmla="*/ 71 h 333"/>
                  <a:gd name="T26" fmla="*/ 75 w 219"/>
                  <a:gd name="T27" fmla="*/ 108 h 333"/>
                  <a:gd name="T28" fmla="*/ 112 w 219"/>
                  <a:gd name="T29" fmla="*/ 145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9" h="333">
                    <a:moveTo>
                      <a:pt x="112" y="333"/>
                    </a:moveTo>
                    <a:cubicBezTo>
                      <a:pt x="109" y="328"/>
                      <a:pt x="106" y="323"/>
                      <a:pt x="103" y="318"/>
                    </a:cubicBezTo>
                    <a:cubicBezTo>
                      <a:pt x="81" y="280"/>
                      <a:pt x="59" y="243"/>
                      <a:pt x="39" y="206"/>
                    </a:cubicBezTo>
                    <a:cubicBezTo>
                      <a:pt x="26" y="183"/>
                      <a:pt x="16" y="159"/>
                      <a:pt x="11" y="133"/>
                    </a:cubicBezTo>
                    <a:cubicBezTo>
                      <a:pt x="0" y="76"/>
                      <a:pt x="34" y="23"/>
                      <a:pt x="91" y="10"/>
                    </a:cubicBezTo>
                    <a:cubicBezTo>
                      <a:pt x="131" y="0"/>
                      <a:pt x="177" y="19"/>
                      <a:pt x="199" y="55"/>
                    </a:cubicBezTo>
                    <a:cubicBezTo>
                      <a:pt x="215" y="81"/>
                      <a:pt x="219" y="109"/>
                      <a:pt x="212" y="139"/>
                    </a:cubicBezTo>
                    <a:cubicBezTo>
                      <a:pt x="206" y="163"/>
                      <a:pt x="197" y="186"/>
                      <a:pt x="185" y="207"/>
                    </a:cubicBezTo>
                    <a:cubicBezTo>
                      <a:pt x="161" y="249"/>
                      <a:pt x="137" y="290"/>
                      <a:pt x="113" y="331"/>
                    </a:cubicBezTo>
                    <a:cubicBezTo>
                      <a:pt x="113" y="332"/>
                      <a:pt x="113" y="332"/>
                      <a:pt x="112" y="333"/>
                    </a:cubicBezTo>
                    <a:close/>
                    <a:moveTo>
                      <a:pt x="112" y="145"/>
                    </a:moveTo>
                    <a:cubicBezTo>
                      <a:pt x="132" y="145"/>
                      <a:pt x="149" y="129"/>
                      <a:pt x="149" y="108"/>
                    </a:cubicBezTo>
                    <a:cubicBezTo>
                      <a:pt x="149" y="88"/>
                      <a:pt x="132" y="71"/>
                      <a:pt x="112" y="71"/>
                    </a:cubicBezTo>
                    <a:cubicBezTo>
                      <a:pt x="92" y="71"/>
                      <a:pt x="75" y="88"/>
                      <a:pt x="75" y="108"/>
                    </a:cubicBezTo>
                    <a:cubicBezTo>
                      <a:pt x="75" y="128"/>
                      <a:pt x="92" y="145"/>
                      <a:pt x="112" y="14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57" name="Freeform 1243"/>
              <p:cNvSpPr>
                <a:spLocks noEditPoints="1"/>
              </p:cNvSpPr>
              <p:nvPr/>
            </p:nvSpPr>
            <p:spPr bwMode="auto">
              <a:xfrm>
                <a:off x="6831103" y="-92697"/>
                <a:ext cx="602303" cy="197396"/>
              </a:xfrm>
              <a:custGeom>
                <a:avLst/>
                <a:gdLst>
                  <a:gd name="T0" fmla="*/ 246 w 379"/>
                  <a:gd name="T1" fmla="*/ 28 h 124"/>
                  <a:gd name="T2" fmla="*/ 262 w 379"/>
                  <a:gd name="T3" fmla="*/ 2 h 124"/>
                  <a:gd name="T4" fmla="*/ 266 w 379"/>
                  <a:gd name="T5" fmla="*/ 1 h 124"/>
                  <a:gd name="T6" fmla="*/ 314 w 379"/>
                  <a:gd name="T7" fmla="*/ 1 h 124"/>
                  <a:gd name="T8" fmla="*/ 318 w 379"/>
                  <a:gd name="T9" fmla="*/ 3 h 124"/>
                  <a:gd name="T10" fmla="*/ 378 w 379"/>
                  <a:gd name="T11" fmla="*/ 123 h 124"/>
                  <a:gd name="T12" fmla="*/ 378 w 379"/>
                  <a:gd name="T13" fmla="*/ 124 h 124"/>
                  <a:gd name="T14" fmla="*/ 0 w 379"/>
                  <a:gd name="T15" fmla="*/ 124 h 124"/>
                  <a:gd name="T16" fmla="*/ 1 w 379"/>
                  <a:gd name="T17" fmla="*/ 121 h 124"/>
                  <a:gd name="T18" fmla="*/ 59 w 379"/>
                  <a:gd name="T19" fmla="*/ 4 h 124"/>
                  <a:gd name="T20" fmla="*/ 66 w 379"/>
                  <a:gd name="T21" fmla="*/ 0 h 124"/>
                  <a:gd name="T22" fmla="*/ 112 w 379"/>
                  <a:gd name="T23" fmla="*/ 0 h 124"/>
                  <a:gd name="T24" fmla="*/ 118 w 379"/>
                  <a:gd name="T25" fmla="*/ 4 h 124"/>
                  <a:gd name="T26" fmla="*/ 132 w 379"/>
                  <a:gd name="T27" fmla="*/ 28 h 124"/>
                  <a:gd name="T28" fmla="*/ 87 w 379"/>
                  <a:gd name="T29" fmla="*/ 28 h 124"/>
                  <a:gd name="T30" fmla="*/ 97 w 379"/>
                  <a:gd name="T31" fmla="*/ 53 h 124"/>
                  <a:gd name="T32" fmla="*/ 141 w 379"/>
                  <a:gd name="T33" fmla="*/ 52 h 124"/>
                  <a:gd name="T34" fmla="*/ 149 w 379"/>
                  <a:gd name="T35" fmla="*/ 57 h 124"/>
                  <a:gd name="T36" fmla="*/ 155 w 379"/>
                  <a:gd name="T37" fmla="*/ 66 h 124"/>
                  <a:gd name="T38" fmla="*/ 134 w 379"/>
                  <a:gd name="T39" fmla="*/ 67 h 124"/>
                  <a:gd name="T40" fmla="*/ 130 w 379"/>
                  <a:gd name="T41" fmla="*/ 69 h 124"/>
                  <a:gd name="T42" fmla="*/ 118 w 379"/>
                  <a:gd name="T43" fmla="*/ 97 h 124"/>
                  <a:gd name="T44" fmla="*/ 271 w 379"/>
                  <a:gd name="T45" fmla="*/ 97 h 124"/>
                  <a:gd name="T46" fmla="*/ 259 w 379"/>
                  <a:gd name="T47" fmla="*/ 68 h 124"/>
                  <a:gd name="T48" fmla="*/ 255 w 379"/>
                  <a:gd name="T49" fmla="*/ 67 h 124"/>
                  <a:gd name="T50" fmla="*/ 229 w 379"/>
                  <a:gd name="T51" fmla="*/ 66 h 124"/>
                  <a:gd name="T52" fmla="*/ 224 w 379"/>
                  <a:gd name="T53" fmla="*/ 66 h 124"/>
                  <a:gd name="T54" fmla="*/ 231 w 379"/>
                  <a:gd name="T55" fmla="*/ 54 h 124"/>
                  <a:gd name="T56" fmla="*/ 236 w 379"/>
                  <a:gd name="T57" fmla="*/ 53 h 124"/>
                  <a:gd name="T58" fmla="*/ 306 w 379"/>
                  <a:gd name="T59" fmla="*/ 53 h 124"/>
                  <a:gd name="T60" fmla="*/ 312 w 379"/>
                  <a:gd name="T61" fmla="*/ 53 h 124"/>
                  <a:gd name="T62" fmla="*/ 300 w 379"/>
                  <a:gd name="T63" fmla="*/ 30 h 124"/>
                  <a:gd name="T64" fmla="*/ 296 w 379"/>
                  <a:gd name="T65" fmla="*/ 28 h 124"/>
                  <a:gd name="T66" fmla="*/ 253 w 379"/>
                  <a:gd name="T67" fmla="*/ 28 h 124"/>
                  <a:gd name="T68" fmla="*/ 246 w 379"/>
                  <a:gd name="T69" fmla="*/ 28 h 124"/>
                  <a:gd name="T70" fmla="*/ 75 w 379"/>
                  <a:gd name="T71" fmla="*/ 35 h 124"/>
                  <a:gd name="T72" fmla="*/ 44 w 379"/>
                  <a:gd name="T73" fmla="*/ 96 h 124"/>
                  <a:gd name="T74" fmla="*/ 46 w 379"/>
                  <a:gd name="T75" fmla="*/ 97 h 124"/>
                  <a:gd name="T76" fmla="*/ 99 w 379"/>
                  <a:gd name="T77" fmla="*/ 97 h 124"/>
                  <a:gd name="T78" fmla="*/ 103 w 379"/>
                  <a:gd name="T79" fmla="*/ 94 h 124"/>
                  <a:gd name="T80" fmla="*/ 112 w 379"/>
                  <a:gd name="T81" fmla="*/ 74 h 124"/>
                  <a:gd name="T82" fmla="*/ 115 w 379"/>
                  <a:gd name="T83" fmla="*/ 66 h 124"/>
                  <a:gd name="T84" fmla="*/ 93 w 379"/>
                  <a:gd name="T85" fmla="*/ 67 h 124"/>
                  <a:gd name="T86" fmla="*/ 85 w 379"/>
                  <a:gd name="T87" fmla="*/ 62 h 124"/>
                  <a:gd name="T88" fmla="*/ 75 w 379"/>
                  <a:gd name="T89" fmla="*/ 35 h 124"/>
                  <a:gd name="T90" fmla="*/ 273 w 379"/>
                  <a:gd name="T91" fmla="*/ 66 h 124"/>
                  <a:gd name="T92" fmla="*/ 285 w 379"/>
                  <a:gd name="T93" fmla="*/ 95 h 124"/>
                  <a:gd name="T94" fmla="*/ 289 w 379"/>
                  <a:gd name="T95" fmla="*/ 97 h 124"/>
                  <a:gd name="T96" fmla="*/ 327 w 379"/>
                  <a:gd name="T97" fmla="*/ 97 h 124"/>
                  <a:gd name="T98" fmla="*/ 334 w 379"/>
                  <a:gd name="T99" fmla="*/ 97 h 124"/>
                  <a:gd name="T100" fmla="*/ 320 w 379"/>
                  <a:gd name="T101" fmla="*/ 68 h 124"/>
                  <a:gd name="T102" fmla="*/ 317 w 379"/>
                  <a:gd name="T103" fmla="*/ 67 h 124"/>
                  <a:gd name="T104" fmla="*/ 273 w 379"/>
                  <a:gd name="T105" fmla="*/ 66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9" h="124">
                    <a:moveTo>
                      <a:pt x="246" y="28"/>
                    </a:moveTo>
                    <a:cubicBezTo>
                      <a:pt x="252" y="19"/>
                      <a:pt x="257" y="10"/>
                      <a:pt x="262" y="2"/>
                    </a:cubicBezTo>
                    <a:cubicBezTo>
                      <a:pt x="262" y="1"/>
                      <a:pt x="264" y="1"/>
                      <a:pt x="266" y="1"/>
                    </a:cubicBezTo>
                    <a:cubicBezTo>
                      <a:pt x="282" y="0"/>
                      <a:pt x="298" y="0"/>
                      <a:pt x="314" y="1"/>
                    </a:cubicBezTo>
                    <a:cubicBezTo>
                      <a:pt x="315" y="1"/>
                      <a:pt x="317" y="2"/>
                      <a:pt x="318" y="3"/>
                    </a:cubicBezTo>
                    <a:cubicBezTo>
                      <a:pt x="338" y="43"/>
                      <a:pt x="358" y="83"/>
                      <a:pt x="378" y="123"/>
                    </a:cubicBezTo>
                    <a:cubicBezTo>
                      <a:pt x="379" y="124"/>
                      <a:pt x="378" y="124"/>
                      <a:pt x="378" y="124"/>
                    </a:cubicBezTo>
                    <a:cubicBezTo>
                      <a:pt x="252" y="124"/>
                      <a:pt x="126" y="124"/>
                      <a:pt x="0" y="124"/>
                    </a:cubicBezTo>
                    <a:cubicBezTo>
                      <a:pt x="0" y="123"/>
                      <a:pt x="0" y="122"/>
                      <a:pt x="1" y="121"/>
                    </a:cubicBezTo>
                    <a:cubicBezTo>
                      <a:pt x="20" y="82"/>
                      <a:pt x="40" y="43"/>
                      <a:pt x="59" y="4"/>
                    </a:cubicBezTo>
                    <a:cubicBezTo>
                      <a:pt x="61" y="1"/>
                      <a:pt x="62" y="0"/>
                      <a:pt x="66" y="0"/>
                    </a:cubicBezTo>
                    <a:cubicBezTo>
                      <a:pt x="81" y="1"/>
                      <a:pt x="96" y="0"/>
                      <a:pt x="112" y="0"/>
                    </a:cubicBezTo>
                    <a:cubicBezTo>
                      <a:pt x="114" y="0"/>
                      <a:pt x="116" y="1"/>
                      <a:pt x="118" y="4"/>
                    </a:cubicBezTo>
                    <a:cubicBezTo>
                      <a:pt x="122" y="11"/>
                      <a:pt x="127" y="19"/>
                      <a:pt x="132" y="28"/>
                    </a:cubicBezTo>
                    <a:cubicBezTo>
                      <a:pt x="117" y="28"/>
                      <a:pt x="102" y="28"/>
                      <a:pt x="87" y="28"/>
                    </a:cubicBezTo>
                    <a:cubicBezTo>
                      <a:pt x="90" y="37"/>
                      <a:pt x="94" y="44"/>
                      <a:pt x="97" y="53"/>
                    </a:cubicBezTo>
                    <a:cubicBezTo>
                      <a:pt x="112" y="53"/>
                      <a:pt x="126" y="53"/>
                      <a:pt x="141" y="52"/>
                    </a:cubicBezTo>
                    <a:cubicBezTo>
                      <a:pt x="145" y="52"/>
                      <a:pt x="147" y="53"/>
                      <a:pt x="149" y="57"/>
                    </a:cubicBezTo>
                    <a:cubicBezTo>
                      <a:pt x="150" y="60"/>
                      <a:pt x="152" y="63"/>
                      <a:pt x="155" y="66"/>
                    </a:cubicBezTo>
                    <a:cubicBezTo>
                      <a:pt x="147" y="66"/>
                      <a:pt x="141" y="66"/>
                      <a:pt x="134" y="67"/>
                    </a:cubicBezTo>
                    <a:cubicBezTo>
                      <a:pt x="133" y="67"/>
                      <a:pt x="130" y="68"/>
                      <a:pt x="130" y="69"/>
                    </a:cubicBezTo>
                    <a:cubicBezTo>
                      <a:pt x="126" y="78"/>
                      <a:pt x="122" y="87"/>
                      <a:pt x="118" y="97"/>
                    </a:cubicBezTo>
                    <a:cubicBezTo>
                      <a:pt x="169" y="97"/>
                      <a:pt x="219" y="97"/>
                      <a:pt x="271" y="97"/>
                    </a:cubicBezTo>
                    <a:cubicBezTo>
                      <a:pt x="267" y="87"/>
                      <a:pt x="263" y="77"/>
                      <a:pt x="259" y="68"/>
                    </a:cubicBezTo>
                    <a:cubicBezTo>
                      <a:pt x="258" y="67"/>
                      <a:pt x="256" y="67"/>
                      <a:pt x="255" y="67"/>
                    </a:cubicBezTo>
                    <a:cubicBezTo>
                      <a:pt x="246" y="66"/>
                      <a:pt x="238" y="66"/>
                      <a:pt x="229" y="66"/>
                    </a:cubicBezTo>
                    <a:cubicBezTo>
                      <a:pt x="228" y="66"/>
                      <a:pt x="226" y="66"/>
                      <a:pt x="224" y="66"/>
                    </a:cubicBezTo>
                    <a:cubicBezTo>
                      <a:pt x="226" y="62"/>
                      <a:pt x="229" y="58"/>
                      <a:pt x="231" y="54"/>
                    </a:cubicBezTo>
                    <a:cubicBezTo>
                      <a:pt x="232" y="53"/>
                      <a:pt x="234" y="53"/>
                      <a:pt x="236" y="53"/>
                    </a:cubicBezTo>
                    <a:cubicBezTo>
                      <a:pt x="259" y="53"/>
                      <a:pt x="283" y="53"/>
                      <a:pt x="306" y="53"/>
                    </a:cubicBezTo>
                    <a:cubicBezTo>
                      <a:pt x="308" y="53"/>
                      <a:pt x="309" y="53"/>
                      <a:pt x="312" y="53"/>
                    </a:cubicBezTo>
                    <a:cubicBezTo>
                      <a:pt x="308" y="45"/>
                      <a:pt x="304" y="37"/>
                      <a:pt x="300" y="30"/>
                    </a:cubicBezTo>
                    <a:cubicBezTo>
                      <a:pt x="300" y="29"/>
                      <a:pt x="297" y="28"/>
                      <a:pt x="296" y="28"/>
                    </a:cubicBezTo>
                    <a:cubicBezTo>
                      <a:pt x="281" y="28"/>
                      <a:pt x="267" y="28"/>
                      <a:pt x="253" y="28"/>
                    </a:cubicBezTo>
                    <a:cubicBezTo>
                      <a:pt x="251" y="28"/>
                      <a:pt x="249" y="28"/>
                      <a:pt x="246" y="28"/>
                    </a:cubicBezTo>
                    <a:close/>
                    <a:moveTo>
                      <a:pt x="75" y="35"/>
                    </a:moveTo>
                    <a:cubicBezTo>
                      <a:pt x="64" y="56"/>
                      <a:pt x="54" y="76"/>
                      <a:pt x="44" y="96"/>
                    </a:cubicBezTo>
                    <a:cubicBezTo>
                      <a:pt x="45" y="97"/>
                      <a:pt x="46" y="97"/>
                      <a:pt x="46" y="97"/>
                    </a:cubicBezTo>
                    <a:cubicBezTo>
                      <a:pt x="64" y="97"/>
                      <a:pt x="82" y="97"/>
                      <a:pt x="99" y="97"/>
                    </a:cubicBezTo>
                    <a:cubicBezTo>
                      <a:pt x="101" y="97"/>
                      <a:pt x="103" y="95"/>
                      <a:pt x="103" y="94"/>
                    </a:cubicBezTo>
                    <a:cubicBezTo>
                      <a:pt x="107" y="88"/>
                      <a:pt x="109" y="81"/>
                      <a:pt x="112" y="74"/>
                    </a:cubicBezTo>
                    <a:cubicBezTo>
                      <a:pt x="113" y="72"/>
                      <a:pt x="114" y="69"/>
                      <a:pt x="115" y="66"/>
                    </a:cubicBezTo>
                    <a:cubicBezTo>
                      <a:pt x="107" y="66"/>
                      <a:pt x="100" y="66"/>
                      <a:pt x="93" y="67"/>
                    </a:cubicBezTo>
                    <a:cubicBezTo>
                      <a:pt x="89" y="67"/>
                      <a:pt x="87" y="66"/>
                      <a:pt x="85" y="62"/>
                    </a:cubicBezTo>
                    <a:cubicBezTo>
                      <a:pt x="82" y="53"/>
                      <a:pt x="79" y="45"/>
                      <a:pt x="75" y="35"/>
                    </a:cubicBezTo>
                    <a:close/>
                    <a:moveTo>
                      <a:pt x="273" y="66"/>
                    </a:moveTo>
                    <a:cubicBezTo>
                      <a:pt x="277" y="76"/>
                      <a:pt x="281" y="86"/>
                      <a:pt x="285" y="95"/>
                    </a:cubicBezTo>
                    <a:cubicBezTo>
                      <a:pt x="286" y="96"/>
                      <a:pt x="288" y="97"/>
                      <a:pt x="289" y="97"/>
                    </a:cubicBezTo>
                    <a:cubicBezTo>
                      <a:pt x="302" y="97"/>
                      <a:pt x="315" y="97"/>
                      <a:pt x="327" y="97"/>
                    </a:cubicBezTo>
                    <a:cubicBezTo>
                      <a:pt x="329" y="97"/>
                      <a:pt x="331" y="97"/>
                      <a:pt x="334" y="97"/>
                    </a:cubicBezTo>
                    <a:cubicBezTo>
                      <a:pt x="329" y="87"/>
                      <a:pt x="324" y="77"/>
                      <a:pt x="320" y="68"/>
                    </a:cubicBezTo>
                    <a:cubicBezTo>
                      <a:pt x="319" y="67"/>
                      <a:pt x="318" y="67"/>
                      <a:pt x="317" y="67"/>
                    </a:cubicBezTo>
                    <a:cubicBezTo>
                      <a:pt x="303" y="66"/>
                      <a:pt x="288" y="66"/>
                      <a:pt x="273" y="6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grpSp>
          <p:nvGrpSpPr>
            <p:cNvPr id="245" name="Gruppieren 121"/>
            <p:cNvGrpSpPr/>
            <p:nvPr/>
          </p:nvGrpSpPr>
          <p:grpSpPr>
            <a:xfrm>
              <a:off x="4095887" y="3848374"/>
              <a:ext cx="687373" cy="422507"/>
              <a:chOff x="2938815" y="2260313"/>
              <a:chExt cx="1671004" cy="1027113"/>
            </a:xfrm>
            <a:solidFill>
              <a:schemeClr val="bg1"/>
            </a:solidFill>
          </p:grpSpPr>
          <p:sp>
            <p:nvSpPr>
              <p:cNvPr id="253" name="Freeform 5"/>
              <p:cNvSpPr>
                <a:spLocks/>
              </p:cNvSpPr>
              <p:nvPr/>
            </p:nvSpPr>
            <p:spPr bwMode="auto">
              <a:xfrm>
                <a:off x="3336960" y="2260313"/>
                <a:ext cx="893763" cy="1027113"/>
              </a:xfrm>
              <a:custGeom>
                <a:avLst/>
                <a:gdLst>
                  <a:gd name="T0" fmla="*/ 175 w 237"/>
                  <a:gd name="T1" fmla="*/ 191 h 271"/>
                  <a:gd name="T2" fmla="*/ 130 w 237"/>
                  <a:gd name="T3" fmla="*/ 145 h 271"/>
                  <a:gd name="T4" fmla="*/ 145 w 237"/>
                  <a:gd name="T5" fmla="*/ 110 h 271"/>
                  <a:gd name="T6" fmla="*/ 157 w 237"/>
                  <a:gd name="T7" fmla="*/ 86 h 271"/>
                  <a:gd name="T8" fmla="*/ 153 w 237"/>
                  <a:gd name="T9" fmla="*/ 73 h 271"/>
                  <a:gd name="T10" fmla="*/ 156 w 237"/>
                  <a:gd name="T11" fmla="*/ 49 h 271"/>
                  <a:gd name="T12" fmla="*/ 101 w 237"/>
                  <a:gd name="T13" fmla="*/ 0 h 271"/>
                  <a:gd name="T14" fmla="*/ 46 w 237"/>
                  <a:gd name="T15" fmla="*/ 49 h 271"/>
                  <a:gd name="T16" fmla="*/ 50 w 237"/>
                  <a:gd name="T17" fmla="*/ 73 h 271"/>
                  <a:gd name="T18" fmla="*/ 46 w 237"/>
                  <a:gd name="T19" fmla="*/ 86 h 271"/>
                  <a:gd name="T20" fmla="*/ 58 w 237"/>
                  <a:gd name="T21" fmla="*/ 110 h 271"/>
                  <a:gd name="T22" fmla="*/ 73 w 237"/>
                  <a:gd name="T23" fmla="*/ 145 h 271"/>
                  <a:gd name="T24" fmla="*/ 28 w 237"/>
                  <a:gd name="T25" fmla="*/ 191 h 271"/>
                  <a:gd name="T26" fmla="*/ 0 w 237"/>
                  <a:gd name="T27" fmla="*/ 215 h 271"/>
                  <a:gd name="T28" fmla="*/ 0 w 237"/>
                  <a:gd name="T29" fmla="*/ 271 h 271"/>
                  <a:gd name="T30" fmla="*/ 237 w 237"/>
                  <a:gd name="T31" fmla="*/ 271 h 271"/>
                  <a:gd name="T32" fmla="*/ 237 w 237"/>
                  <a:gd name="T33" fmla="*/ 229 h 271"/>
                  <a:gd name="T34" fmla="*/ 175 w 237"/>
                  <a:gd name="T35" fmla="*/ 19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7" h="271">
                    <a:moveTo>
                      <a:pt x="175" y="191"/>
                    </a:moveTo>
                    <a:cubicBezTo>
                      <a:pt x="141" y="178"/>
                      <a:pt x="130" y="167"/>
                      <a:pt x="130" y="145"/>
                    </a:cubicBezTo>
                    <a:cubicBezTo>
                      <a:pt x="130" y="130"/>
                      <a:pt x="140" y="135"/>
                      <a:pt x="145" y="110"/>
                    </a:cubicBezTo>
                    <a:cubicBezTo>
                      <a:pt x="146" y="99"/>
                      <a:pt x="156" y="110"/>
                      <a:pt x="157" y="86"/>
                    </a:cubicBezTo>
                    <a:cubicBezTo>
                      <a:pt x="157" y="76"/>
                      <a:pt x="153" y="73"/>
                      <a:pt x="153" y="73"/>
                    </a:cubicBezTo>
                    <a:cubicBezTo>
                      <a:pt x="153" y="73"/>
                      <a:pt x="155" y="60"/>
                      <a:pt x="156" y="49"/>
                    </a:cubicBezTo>
                    <a:cubicBezTo>
                      <a:pt x="157" y="35"/>
                      <a:pt x="149" y="0"/>
                      <a:pt x="101" y="0"/>
                    </a:cubicBezTo>
                    <a:cubicBezTo>
                      <a:pt x="54" y="0"/>
                      <a:pt x="46" y="35"/>
                      <a:pt x="46" y="49"/>
                    </a:cubicBezTo>
                    <a:cubicBezTo>
                      <a:pt x="48" y="60"/>
                      <a:pt x="50" y="73"/>
                      <a:pt x="50" y="73"/>
                    </a:cubicBezTo>
                    <a:cubicBezTo>
                      <a:pt x="50" y="73"/>
                      <a:pt x="46" y="76"/>
                      <a:pt x="46" y="86"/>
                    </a:cubicBezTo>
                    <a:cubicBezTo>
                      <a:pt x="47" y="110"/>
                      <a:pt x="56" y="99"/>
                      <a:pt x="58" y="110"/>
                    </a:cubicBezTo>
                    <a:cubicBezTo>
                      <a:pt x="62" y="135"/>
                      <a:pt x="73" y="130"/>
                      <a:pt x="73" y="145"/>
                    </a:cubicBezTo>
                    <a:cubicBezTo>
                      <a:pt x="73" y="167"/>
                      <a:pt x="62" y="178"/>
                      <a:pt x="28" y="191"/>
                    </a:cubicBezTo>
                    <a:cubicBezTo>
                      <a:pt x="18" y="194"/>
                      <a:pt x="0" y="201"/>
                      <a:pt x="0" y="215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237" y="271"/>
                      <a:pt x="237" y="271"/>
                      <a:pt x="237" y="271"/>
                    </a:cubicBezTo>
                    <a:cubicBezTo>
                      <a:pt x="237" y="271"/>
                      <a:pt x="237" y="238"/>
                      <a:pt x="237" y="229"/>
                    </a:cubicBezTo>
                    <a:cubicBezTo>
                      <a:pt x="237" y="216"/>
                      <a:pt x="209" y="204"/>
                      <a:pt x="175" y="19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54" name="Freeform 6"/>
              <p:cNvSpPr>
                <a:spLocks/>
              </p:cNvSpPr>
              <p:nvPr/>
            </p:nvSpPr>
            <p:spPr bwMode="auto">
              <a:xfrm>
                <a:off x="4054193" y="2407950"/>
                <a:ext cx="555626" cy="879476"/>
              </a:xfrm>
              <a:custGeom>
                <a:avLst/>
                <a:gdLst>
                  <a:gd name="T0" fmla="*/ 97 w 147"/>
                  <a:gd name="T1" fmla="*/ 143 h 232"/>
                  <a:gd name="T2" fmla="*/ 64 w 147"/>
                  <a:gd name="T3" fmla="*/ 109 h 232"/>
                  <a:gd name="T4" fmla="*/ 75 w 147"/>
                  <a:gd name="T5" fmla="*/ 82 h 232"/>
                  <a:gd name="T6" fmla="*/ 84 w 147"/>
                  <a:gd name="T7" fmla="*/ 64 h 232"/>
                  <a:gd name="T8" fmla="*/ 81 w 147"/>
                  <a:gd name="T9" fmla="*/ 55 h 232"/>
                  <a:gd name="T10" fmla="*/ 84 w 147"/>
                  <a:gd name="T11" fmla="*/ 37 h 232"/>
                  <a:gd name="T12" fmla="*/ 42 w 147"/>
                  <a:gd name="T13" fmla="*/ 0 h 232"/>
                  <a:gd name="T14" fmla="*/ 1 w 147"/>
                  <a:gd name="T15" fmla="*/ 37 h 232"/>
                  <a:gd name="T16" fmla="*/ 4 w 147"/>
                  <a:gd name="T17" fmla="*/ 55 h 232"/>
                  <a:gd name="T18" fmla="*/ 0 w 147"/>
                  <a:gd name="T19" fmla="*/ 64 h 232"/>
                  <a:gd name="T20" fmla="*/ 10 w 147"/>
                  <a:gd name="T21" fmla="*/ 82 h 232"/>
                  <a:gd name="T22" fmla="*/ 21 w 147"/>
                  <a:gd name="T23" fmla="*/ 109 h 232"/>
                  <a:gd name="T24" fmla="*/ 7 w 147"/>
                  <a:gd name="T25" fmla="*/ 134 h 232"/>
                  <a:gd name="T26" fmla="*/ 70 w 147"/>
                  <a:gd name="T27" fmla="*/ 187 h 232"/>
                  <a:gd name="T28" fmla="*/ 70 w 147"/>
                  <a:gd name="T29" fmla="*/ 232 h 232"/>
                  <a:gd name="T30" fmla="*/ 147 w 147"/>
                  <a:gd name="T31" fmla="*/ 232 h 232"/>
                  <a:gd name="T32" fmla="*/ 142 w 147"/>
                  <a:gd name="T33" fmla="*/ 168 h 232"/>
                  <a:gd name="T34" fmla="*/ 97 w 147"/>
                  <a:gd name="T35" fmla="*/ 14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7" h="232">
                    <a:moveTo>
                      <a:pt x="97" y="143"/>
                    </a:moveTo>
                    <a:cubicBezTo>
                      <a:pt x="72" y="133"/>
                      <a:pt x="64" y="126"/>
                      <a:pt x="64" y="109"/>
                    </a:cubicBezTo>
                    <a:cubicBezTo>
                      <a:pt x="64" y="98"/>
                      <a:pt x="72" y="101"/>
                      <a:pt x="75" y="82"/>
                    </a:cubicBezTo>
                    <a:cubicBezTo>
                      <a:pt x="76" y="74"/>
                      <a:pt x="84" y="82"/>
                      <a:pt x="84" y="64"/>
                    </a:cubicBezTo>
                    <a:cubicBezTo>
                      <a:pt x="84" y="57"/>
                      <a:pt x="81" y="55"/>
                      <a:pt x="81" y="55"/>
                    </a:cubicBezTo>
                    <a:cubicBezTo>
                      <a:pt x="81" y="55"/>
                      <a:pt x="83" y="44"/>
                      <a:pt x="84" y="37"/>
                    </a:cubicBezTo>
                    <a:cubicBezTo>
                      <a:pt x="84" y="27"/>
                      <a:pt x="78" y="0"/>
                      <a:pt x="42" y="0"/>
                    </a:cubicBezTo>
                    <a:cubicBezTo>
                      <a:pt x="8" y="0"/>
                      <a:pt x="0" y="27"/>
                      <a:pt x="1" y="37"/>
                    </a:cubicBezTo>
                    <a:cubicBezTo>
                      <a:pt x="2" y="44"/>
                      <a:pt x="4" y="55"/>
                      <a:pt x="4" y="55"/>
                    </a:cubicBezTo>
                    <a:cubicBezTo>
                      <a:pt x="4" y="55"/>
                      <a:pt x="0" y="57"/>
                      <a:pt x="0" y="64"/>
                    </a:cubicBezTo>
                    <a:cubicBezTo>
                      <a:pt x="2" y="82"/>
                      <a:pt x="8" y="74"/>
                      <a:pt x="10" y="82"/>
                    </a:cubicBezTo>
                    <a:cubicBezTo>
                      <a:pt x="13" y="101"/>
                      <a:pt x="21" y="98"/>
                      <a:pt x="21" y="109"/>
                    </a:cubicBezTo>
                    <a:cubicBezTo>
                      <a:pt x="21" y="120"/>
                      <a:pt x="17" y="128"/>
                      <a:pt x="7" y="134"/>
                    </a:cubicBezTo>
                    <a:cubicBezTo>
                      <a:pt x="62" y="159"/>
                      <a:pt x="70" y="164"/>
                      <a:pt x="70" y="187"/>
                    </a:cubicBezTo>
                    <a:cubicBezTo>
                      <a:pt x="70" y="232"/>
                      <a:pt x="70" y="232"/>
                      <a:pt x="70" y="232"/>
                    </a:cubicBezTo>
                    <a:cubicBezTo>
                      <a:pt x="147" y="232"/>
                      <a:pt x="147" y="232"/>
                      <a:pt x="147" y="232"/>
                    </a:cubicBezTo>
                    <a:cubicBezTo>
                      <a:pt x="147" y="232"/>
                      <a:pt x="146" y="174"/>
                      <a:pt x="142" y="168"/>
                    </a:cubicBezTo>
                    <a:cubicBezTo>
                      <a:pt x="137" y="159"/>
                      <a:pt x="123" y="153"/>
                      <a:pt x="97" y="14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55" name="Freeform 7"/>
              <p:cNvSpPr>
                <a:spLocks/>
              </p:cNvSpPr>
              <p:nvPr/>
            </p:nvSpPr>
            <p:spPr bwMode="auto">
              <a:xfrm>
                <a:off x="2938815" y="2407950"/>
                <a:ext cx="550863" cy="879476"/>
              </a:xfrm>
              <a:custGeom>
                <a:avLst/>
                <a:gdLst>
                  <a:gd name="T0" fmla="*/ 50 w 146"/>
                  <a:gd name="T1" fmla="*/ 143 h 232"/>
                  <a:gd name="T2" fmla="*/ 83 w 146"/>
                  <a:gd name="T3" fmla="*/ 109 h 232"/>
                  <a:gd name="T4" fmla="*/ 72 w 146"/>
                  <a:gd name="T5" fmla="*/ 82 h 232"/>
                  <a:gd name="T6" fmla="*/ 62 w 146"/>
                  <a:gd name="T7" fmla="*/ 64 h 232"/>
                  <a:gd name="T8" fmla="*/ 66 w 146"/>
                  <a:gd name="T9" fmla="*/ 55 h 232"/>
                  <a:gd name="T10" fmla="*/ 63 w 146"/>
                  <a:gd name="T11" fmla="*/ 37 h 232"/>
                  <a:gd name="T12" fmla="*/ 104 w 146"/>
                  <a:gd name="T13" fmla="*/ 0 h 232"/>
                  <a:gd name="T14" fmla="*/ 146 w 146"/>
                  <a:gd name="T15" fmla="*/ 37 h 232"/>
                  <a:gd name="T16" fmla="*/ 142 w 146"/>
                  <a:gd name="T17" fmla="*/ 55 h 232"/>
                  <a:gd name="T18" fmla="*/ 146 w 146"/>
                  <a:gd name="T19" fmla="*/ 64 h 232"/>
                  <a:gd name="T20" fmla="*/ 137 w 146"/>
                  <a:gd name="T21" fmla="*/ 82 h 232"/>
                  <a:gd name="T22" fmla="*/ 126 w 146"/>
                  <a:gd name="T23" fmla="*/ 109 h 232"/>
                  <a:gd name="T24" fmla="*/ 140 w 146"/>
                  <a:gd name="T25" fmla="*/ 134 h 232"/>
                  <a:gd name="T26" fmla="*/ 77 w 146"/>
                  <a:gd name="T27" fmla="*/ 187 h 232"/>
                  <a:gd name="T28" fmla="*/ 77 w 146"/>
                  <a:gd name="T29" fmla="*/ 232 h 232"/>
                  <a:gd name="T30" fmla="*/ 0 w 146"/>
                  <a:gd name="T31" fmla="*/ 232 h 232"/>
                  <a:gd name="T32" fmla="*/ 5 w 146"/>
                  <a:gd name="T33" fmla="*/ 168 h 232"/>
                  <a:gd name="T34" fmla="*/ 50 w 146"/>
                  <a:gd name="T35" fmla="*/ 14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232">
                    <a:moveTo>
                      <a:pt x="50" y="143"/>
                    </a:moveTo>
                    <a:cubicBezTo>
                      <a:pt x="75" y="133"/>
                      <a:pt x="83" y="126"/>
                      <a:pt x="83" y="109"/>
                    </a:cubicBezTo>
                    <a:cubicBezTo>
                      <a:pt x="83" y="98"/>
                      <a:pt x="75" y="101"/>
                      <a:pt x="72" y="82"/>
                    </a:cubicBezTo>
                    <a:cubicBezTo>
                      <a:pt x="70" y="74"/>
                      <a:pt x="63" y="82"/>
                      <a:pt x="62" y="64"/>
                    </a:cubicBezTo>
                    <a:cubicBezTo>
                      <a:pt x="62" y="57"/>
                      <a:pt x="66" y="55"/>
                      <a:pt x="66" y="55"/>
                    </a:cubicBezTo>
                    <a:cubicBezTo>
                      <a:pt x="66" y="55"/>
                      <a:pt x="64" y="44"/>
                      <a:pt x="63" y="37"/>
                    </a:cubicBezTo>
                    <a:cubicBezTo>
                      <a:pt x="62" y="27"/>
                      <a:pt x="69" y="0"/>
                      <a:pt x="104" y="0"/>
                    </a:cubicBezTo>
                    <a:cubicBezTo>
                      <a:pt x="139" y="0"/>
                      <a:pt x="146" y="27"/>
                      <a:pt x="146" y="37"/>
                    </a:cubicBezTo>
                    <a:cubicBezTo>
                      <a:pt x="145" y="44"/>
                      <a:pt x="142" y="55"/>
                      <a:pt x="142" y="55"/>
                    </a:cubicBezTo>
                    <a:cubicBezTo>
                      <a:pt x="142" y="55"/>
                      <a:pt x="146" y="57"/>
                      <a:pt x="146" y="64"/>
                    </a:cubicBezTo>
                    <a:cubicBezTo>
                      <a:pt x="145" y="82"/>
                      <a:pt x="138" y="74"/>
                      <a:pt x="137" y="82"/>
                    </a:cubicBezTo>
                    <a:cubicBezTo>
                      <a:pt x="134" y="101"/>
                      <a:pt x="126" y="98"/>
                      <a:pt x="126" y="109"/>
                    </a:cubicBezTo>
                    <a:cubicBezTo>
                      <a:pt x="126" y="120"/>
                      <a:pt x="130" y="128"/>
                      <a:pt x="140" y="134"/>
                    </a:cubicBezTo>
                    <a:cubicBezTo>
                      <a:pt x="85" y="159"/>
                      <a:pt x="77" y="164"/>
                      <a:pt x="77" y="187"/>
                    </a:cubicBezTo>
                    <a:cubicBezTo>
                      <a:pt x="77" y="232"/>
                      <a:pt x="77" y="232"/>
                      <a:pt x="77" y="232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32"/>
                      <a:pt x="1" y="174"/>
                      <a:pt x="5" y="168"/>
                    </a:cubicBezTo>
                    <a:cubicBezTo>
                      <a:pt x="10" y="159"/>
                      <a:pt x="24" y="153"/>
                      <a:pt x="50" y="14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246" name="Freeform 39"/>
            <p:cNvSpPr>
              <a:spLocks/>
            </p:cNvSpPr>
            <p:nvPr/>
          </p:nvSpPr>
          <p:spPr bwMode="auto">
            <a:xfrm>
              <a:off x="4169446" y="2764911"/>
              <a:ext cx="419100" cy="401638"/>
            </a:xfrm>
            <a:custGeom>
              <a:avLst/>
              <a:gdLst>
                <a:gd name="T0" fmla="*/ 295 w 377"/>
                <a:gd name="T1" fmla="*/ 269 h 361"/>
                <a:gd name="T2" fmla="*/ 230 w 377"/>
                <a:gd name="T3" fmla="*/ 204 h 361"/>
                <a:gd name="T4" fmla="*/ 251 w 377"/>
                <a:gd name="T5" fmla="*/ 155 h 361"/>
                <a:gd name="T6" fmla="*/ 270 w 377"/>
                <a:gd name="T7" fmla="*/ 121 h 361"/>
                <a:gd name="T8" fmla="*/ 263 w 377"/>
                <a:gd name="T9" fmla="*/ 104 h 361"/>
                <a:gd name="T10" fmla="*/ 268 w 377"/>
                <a:gd name="T11" fmla="*/ 68 h 361"/>
                <a:gd name="T12" fmla="*/ 188 w 377"/>
                <a:gd name="T13" fmla="*/ 0 h 361"/>
                <a:gd name="T14" fmla="*/ 108 w 377"/>
                <a:gd name="T15" fmla="*/ 68 h 361"/>
                <a:gd name="T16" fmla="*/ 114 w 377"/>
                <a:gd name="T17" fmla="*/ 104 h 361"/>
                <a:gd name="T18" fmla="*/ 106 w 377"/>
                <a:gd name="T19" fmla="*/ 121 h 361"/>
                <a:gd name="T20" fmla="*/ 125 w 377"/>
                <a:gd name="T21" fmla="*/ 155 h 361"/>
                <a:gd name="T22" fmla="*/ 147 w 377"/>
                <a:gd name="T23" fmla="*/ 204 h 361"/>
                <a:gd name="T24" fmla="*/ 81 w 377"/>
                <a:gd name="T25" fmla="*/ 269 h 361"/>
                <a:gd name="T26" fmla="*/ 0 w 377"/>
                <a:gd name="T27" fmla="*/ 318 h 361"/>
                <a:gd name="T28" fmla="*/ 0 w 377"/>
                <a:gd name="T29" fmla="*/ 361 h 361"/>
                <a:gd name="T30" fmla="*/ 377 w 377"/>
                <a:gd name="T31" fmla="*/ 361 h 361"/>
                <a:gd name="T32" fmla="*/ 377 w 377"/>
                <a:gd name="T33" fmla="*/ 318 h 361"/>
                <a:gd name="T34" fmla="*/ 295 w 377"/>
                <a:gd name="T35" fmla="*/ 26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7" h="361">
                  <a:moveTo>
                    <a:pt x="295" y="269"/>
                  </a:moveTo>
                  <a:cubicBezTo>
                    <a:pt x="245" y="251"/>
                    <a:pt x="230" y="236"/>
                    <a:pt x="230" y="204"/>
                  </a:cubicBezTo>
                  <a:cubicBezTo>
                    <a:pt x="230" y="184"/>
                    <a:pt x="245" y="191"/>
                    <a:pt x="251" y="155"/>
                  </a:cubicBezTo>
                  <a:cubicBezTo>
                    <a:pt x="254" y="140"/>
                    <a:pt x="267" y="154"/>
                    <a:pt x="270" y="121"/>
                  </a:cubicBezTo>
                  <a:cubicBezTo>
                    <a:pt x="270" y="107"/>
                    <a:pt x="263" y="104"/>
                    <a:pt x="263" y="104"/>
                  </a:cubicBezTo>
                  <a:cubicBezTo>
                    <a:pt x="263" y="104"/>
                    <a:pt x="266" y="84"/>
                    <a:pt x="268" y="68"/>
                  </a:cubicBezTo>
                  <a:cubicBezTo>
                    <a:pt x="270" y="49"/>
                    <a:pt x="257" y="0"/>
                    <a:pt x="188" y="0"/>
                  </a:cubicBezTo>
                  <a:cubicBezTo>
                    <a:pt x="120" y="0"/>
                    <a:pt x="107" y="49"/>
                    <a:pt x="108" y="68"/>
                  </a:cubicBezTo>
                  <a:cubicBezTo>
                    <a:pt x="110" y="84"/>
                    <a:pt x="114" y="104"/>
                    <a:pt x="114" y="104"/>
                  </a:cubicBezTo>
                  <a:cubicBezTo>
                    <a:pt x="114" y="104"/>
                    <a:pt x="106" y="107"/>
                    <a:pt x="106" y="121"/>
                  </a:cubicBezTo>
                  <a:cubicBezTo>
                    <a:pt x="109" y="154"/>
                    <a:pt x="122" y="140"/>
                    <a:pt x="125" y="155"/>
                  </a:cubicBezTo>
                  <a:cubicBezTo>
                    <a:pt x="132" y="191"/>
                    <a:pt x="147" y="184"/>
                    <a:pt x="147" y="204"/>
                  </a:cubicBezTo>
                  <a:cubicBezTo>
                    <a:pt x="147" y="236"/>
                    <a:pt x="131" y="251"/>
                    <a:pt x="81" y="269"/>
                  </a:cubicBezTo>
                  <a:cubicBezTo>
                    <a:pt x="32" y="287"/>
                    <a:pt x="0" y="306"/>
                    <a:pt x="0" y="318"/>
                  </a:cubicBezTo>
                  <a:cubicBezTo>
                    <a:pt x="0" y="331"/>
                    <a:pt x="0" y="361"/>
                    <a:pt x="0" y="361"/>
                  </a:cubicBezTo>
                  <a:cubicBezTo>
                    <a:pt x="377" y="361"/>
                    <a:pt x="377" y="361"/>
                    <a:pt x="377" y="361"/>
                  </a:cubicBezTo>
                  <a:cubicBezTo>
                    <a:pt x="377" y="361"/>
                    <a:pt x="377" y="331"/>
                    <a:pt x="377" y="318"/>
                  </a:cubicBezTo>
                  <a:cubicBezTo>
                    <a:pt x="377" y="306"/>
                    <a:pt x="344" y="287"/>
                    <a:pt x="295" y="26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cxnSp>
          <p:nvCxnSpPr>
            <p:cNvPr id="247" name="Прямая соединительная линия 246"/>
            <p:cNvCxnSpPr/>
            <p:nvPr/>
          </p:nvCxnSpPr>
          <p:spPr>
            <a:xfrm>
              <a:off x="4378996" y="2160494"/>
              <a:ext cx="0" cy="4661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Прямая соединительная линия 247"/>
            <p:cNvCxnSpPr/>
            <p:nvPr/>
          </p:nvCxnSpPr>
          <p:spPr>
            <a:xfrm>
              <a:off x="4383216" y="3299012"/>
              <a:ext cx="0" cy="4661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Прямая соединительная линия 248"/>
            <p:cNvCxnSpPr/>
            <p:nvPr/>
          </p:nvCxnSpPr>
          <p:spPr>
            <a:xfrm rot="7440000">
              <a:off x="4922233" y="3032818"/>
              <a:ext cx="0" cy="4661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Прямая соединительная линия 249"/>
            <p:cNvCxnSpPr/>
            <p:nvPr/>
          </p:nvCxnSpPr>
          <p:spPr>
            <a:xfrm rot="7440000">
              <a:off x="3982825" y="2393576"/>
              <a:ext cx="0" cy="4661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Прямая соединительная линия 250"/>
            <p:cNvCxnSpPr/>
            <p:nvPr/>
          </p:nvCxnSpPr>
          <p:spPr>
            <a:xfrm rot="3840000">
              <a:off x="3846886" y="2984428"/>
              <a:ext cx="0" cy="4661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Прямая соединительная линия 251"/>
            <p:cNvCxnSpPr/>
            <p:nvPr/>
          </p:nvCxnSpPr>
          <p:spPr>
            <a:xfrm rot="3840000">
              <a:off x="4811052" y="2441366"/>
              <a:ext cx="0" cy="4661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6" name="Picture 8" descr="Картинки по запросу &quot;data group logo&quot;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87" y="2110426"/>
            <a:ext cx="568233" cy="38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" name="Рисунок 266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00" y="1571418"/>
            <a:ext cx="629412" cy="541295"/>
          </a:xfrm>
          <a:prstGeom prst="rect">
            <a:avLst/>
          </a:prstGeom>
        </p:spPr>
      </p:pic>
      <p:pic>
        <p:nvPicPr>
          <p:cNvPr id="268" name="Picture 9" descr="Zenlayer | Powering a better connected world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04" y="4477922"/>
            <a:ext cx="750512" cy="41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" name="Picture 11" descr="Завод Техноплекс компании ТЕХНОНИКОЛЬ стал членом Российской Ассоциации  производителей экструзионного пенополистирола (РАПЭКС)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252" y="4157940"/>
            <a:ext cx="761382" cy="17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" name="Picture 29" descr="C:\Users\ialeynikova\Desktop\Снимок2.JP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252" y="3695445"/>
            <a:ext cx="813009" cy="26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291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alphaModFix amt="60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3000" y="0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08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0"/>
                        <a:ext cx="119063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843118" y="4760849"/>
            <a:ext cx="2133600" cy="273844"/>
          </a:xfrm>
        </p:spPr>
        <p:txBody>
          <a:bodyPr/>
          <a:lstStyle/>
          <a:p>
            <a:fld id="{E3E092D5-CC94-43A4-B610-8D7A57CC179E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1" y="76885"/>
            <a:ext cx="7391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МИССИЯ РАСКОМ</a:t>
            </a:r>
            <a:endParaRPr lang="ru-RU" sz="2400" dirty="0"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23999" y="2165876"/>
            <a:ext cx="6585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Предоставление в кратчайшие сроки услуг для операторов связи на наиболее востребованных  транзитных маршрутах Финляндии, Швеции, Дании, Германии, Франции, Великобритании, Австрии, Испании, США, Китая, Нидерландов, Чехии, Словакии, Польши,  Литвы, Латвии, </a:t>
            </a:r>
            <a:r>
              <a:rPr lang="ru-RU" sz="1400" dirty="0" smtClean="0"/>
              <a:t>Белоруссии </a:t>
            </a:r>
            <a:r>
              <a:rPr lang="ru-RU" sz="1400" dirty="0"/>
              <a:t>и России на основе собственной сети</a:t>
            </a:r>
          </a:p>
        </p:txBody>
      </p:sp>
      <p:grpSp>
        <p:nvGrpSpPr>
          <p:cNvPr id="30" name="Gruppieren 18"/>
          <p:cNvGrpSpPr>
            <a:grpSpLocks noChangeAspect="1"/>
          </p:cNvGrpSpPr>
          <p:nvPr/>
        </p:nvGrpSpPr>
        <p:grpSpPr bwMode="gray">
          <a:xfrm>
            <a:off x="694633" y="1135764"/>
            <a:ext cx="7716966" cy="3006069"/>
            <a:chOff x="1229053" y="1926924"/>
            <a:chExt cx="9743647" cy="3795552"/>
          </a:xfrm>
        </p:grpSpPr>
        <p:grpSp>
          <p:nvGrpSpPr>
            <p:cNvPr id="31" name="Gruppieren 54"/>
            <p:cNvGrpSpPr/>
            <p:nvPr/>
          </p:nvGrpSpPr>
          <p:grpSpPr bwMode="gray">
            <a:xfrm flipH="1">
              <a:off x="7006484" y="1926924"/>
              <a:ext cx="3966216" cy="1219769"/>
              <a:chOff x="-24004" y="2240010"/>
              <a:chExt cx="6670490" cy="2051440"/>
            </a:xfrm>
          </p:grpSpPr>
          <p:sp>
            <p:nvSpPr>
              <p:cNvPr id="46" name="Freeform 6"/>
              <p:cNvSpPr>
                <a:spLocks/>
              </p:cNvSpPr>
              <p:nvPr/>
            </p:nvSpPr>
            <p:spPr bwMode="gray">
              <a:xfrm>
                <a:off x="2343150" y="2252662"/>
                <a:ext cx="2114550" cy="844550"/>
              </a:xfrm>
              <a:custGeom>
                <a:avLst/>
                <a:gdLst>
                  <a:gd name="T0" fmla="*/ 0 w 2220"/>
                  <a:gd name="T1" fmla="*/ 886 h 886"/>
                  <a:gd name="T2" fmla="*/ 2220 w 2220"/>
                  <a:gd name="T3" fmla="*/ 886 h 886"/>
                  <a:gd name="T4" fmla="*/ 2220 w 2220"/>
                  <a:gd name="T5" fmla="*/ 0 h 886"/>
                  <a:gd name="T6" fmla="*/ 868 w 2220"/>
                  <a:gd name="T7" fmla="*/ 0 h 886"/>
                  <a:gd name="T8" fmla="*/ 0 w 2220"/>
                  <a:gd name="T9" fmla="*/ 886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0" h="886">
                    <a:moveTo>
                      <a:pt x="0" y="886"/>
                    </a:moveTo>
                    <a:cubicBezTo>
                      <a:pt x="2220" y="886"/>
                      <a:pt x="2220" y="886"/>
                      <a:pt x="2220" y="886"/>
                    </a:cubicBezTo>
                    <a:cubicBezTo>
                      <a:pt x="2220" y="0"/>
                      <a:pt x="2220" y="0"/>
                      <a:pt x="2220" y="0"/>
                    </a:cubicBezTo>
                    <a:cubicBezTo>
                      <a:pt x="2220" y="0"/>
                      <a:pt x="1261" y="0"/>
                      <a:pt x="868" y="0"/>
                    </a:cubicBezTo>
                    <a:cubicBezTo>
                      <a:pt x="475" y="0"/>
                      <a:pt x="0" y="886"/>
                      <a:pt x="0" y="886"/>
                    </a:cubicBezTo>
                    <a:close/>
                  </a:path>
                </a:pathLst>
              </a:custGeom>
              <a:solidFill>
                <a:srgbClr val="A8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pic>
            <p:nvPicPr>
              <p:cNvPr id="47" name="Picture 9" descr="C:\Users\michael.w\Desktop\schatten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 rot="10800000">
                <a:off x="-24004" y="2978944"/>
                <a:ext cx="5007767" cy="1182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Freeform 7"/>
              <p:cNvSpPr>
                <a:spLocks/>
              </p:cNvSpPr>
              <p:nvPr/>
            </p:nvSpPr>
            <p:spPr bwMode="gray">
              <a:xfrm>
                <a:off x="3220276" y="2240010"/>
                <a:ext cx="3426210" cy="2051440"/>
              </a:xfrm>
              <a:custGeom>
                <a:avLst/>
                <a:gdLst/>
                <a:ahLst/>
                <a:cxnLst/>
                <a:rect l="l" t="t" r="r" b="b"/>
                <a:pathLst>
                  <a:path w="3426210" h="2051441">
                    <a:moveTo>
                      <a:pt x="0" y="0"/>
                    </a:moveTo>
                    <a:cubicBezTo>
                      <a:pt x="0" y="0"/>
                      <a:pt x="2505335" y="0"/>
                      <a:pt x="2535818" y="0"/>
                    </a:cubicBezTo>
                    <a:cubicBezTo>
                      <a:pt x="2587259" y="0"/>
                      <a:pt x="2633936" y="9536"/>
                      <a:pt x="2666324" y="43864"/>
                    </a:cubicBezTo>
                    <a:cubicBezTo>
                      <a:pt x="2697224" y="75679"/>
                      <a:pt x="3013674" y="390880"/>
                      <a:pt x="3059853" y="436872"/>
                    </a:cubicBezTo>
                    <a:cubicBezTo>
                      <a:pt x="3104225" y="392476"/>
                      <a:pt x="3152144" y="344532"/>
                      <a:pt x="3203893" y="292755"/>
                    </a:cubicBezTo>
                    <a:cubicBezTo>
                      <a:pt x="3241041" y="255588"/>
                      <a:pt x="3276283" y="267977"/>
                      <a:pt x="3281046" y="321345"/>
                    </a:cubicBezTo>
                    <a:cubicBezTo>
                      <a:pt x="3281046" y="321345"/>
                      <a:pt x="3281046" y="321345"/>
                      <a:pt x="3344863" y="1045629"/>
                    </a:cubicBezTo>
                    <a:cubicBezTo>
                      <a:pt x="3349626" y="1098044"/>
                      <a:pt x="3357246" y="1185720"/>
                      <a:pt x="3362008" y="1239089"/>
                    </a:cubicBezTo>
                    <a:cubicBezTo>
                      <a:pt x="3362008" y="1239089"/>
                      <a:pt x="3362008" y="1239089"/>
                      <a:pt x="3425826" y="1963372"/>
                    </a:cubicBezTo>
                    <a:cubicBezTo>
                      <a:pt x="3430588" y="2016740"/>
                      <a:pt x="3390583" y="2055813"/>
                      <a:pt x="3337243" y="2051048"/>
                    </a:cubicBezTo>
                    <a:cubicBezTo>
                      <a:pt x="3337243" y="2051048"/>
                      <a:pt x="3337243" y="2051048"/>
                      <a:pt x="2614296" y="1987197"/>
                    </a:cubicBezTo>
                    <a:cubicBezTo>
                      <a:pt x="2560956" y="1982432"/>
                      <a:pt x="2473326" y="1974808"/>
                      <a:pt x="2419986" y="1970043"/>
                    </a:cubicBezTo>
                    <a:lnTo>
                      <a:pt x="1697038" y="1906191"/>
                    </a:lnTo>
                    <a:cubicBezTo>
                      <a:pt x="1643698" y="1901426"/>
                      <a:pt x="1630363" y="1866165"/>
                      <a:pt x="1668463" y="1828998"/>
                    </a:cubicBezTo>
                    <a:cubicBezTo>
                      <a:pt x="1668463" y="1828998"/>
                      <a:pt x="1668463" y="1828998"/>
                      <a:pt x="1812613" y="1684772"/>
                    </a:cubicBezTo>
                    <a:cubicBezTo>
                      <a:pt x="1710542" y="1582405"/>
                      <a:pt x="317479" y="185328"/>
                      <a:pt x="274348" y="143990"/>
                    </a:cubicBezTo>
                    <a:cubicBezTo>
                      <a:pt x="132434" y="11464"/>
                      <a:pt x="43" y="4"/>
                      <a:pt x="0" y="0"/>
                    </a:cubicBezTo>
                    <a:close/>
                  </a:path>
                </a:pathLst>
              </a:custGeom>
              <a:solidFill>
                <a:srgbClr val="E20A1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2" name="Gruppieren 43"/>
            <p:cNvGrpSpPr/>
            <p:nvPr/>
          </p:nvGrpSpPr>
          <p:grpSpPr bwMode="gray">
            <a:xfrm>
              <a:off x="1229054" y="1926924"/>
              <a:ext cx="3949590" cy="1219768"/>
              <a:chOff x="3958" y="2240010"/>
              <a:chExt cx="6642528" cy="2051440"/>
            </a:xfrm>
          </p:grpSpPr>
          <p:sp>
            <p:nvSpPr>
              <p:cNvPr id="43" name="Freeform 6"/>
              <p:cNvSpPr>
                <a:spLocks/>
              </p:cNvSpPr>
              <p:nvPr/>
            </p:nvSpPr>
            <p:spPr bwMode="gray">
              <a:xfrm>
                <a:off x="2343150" y="2252662"/>
                <a:ext cx="2114550" cy="844550"/>
              </a:xfrm>
              <a:custGeom>
                <a:avLst/>
                <a:gdLst>
                  <a:gd name="T0" fmla="*/ 0 w 2220"/>
                  <a:gd name="T1" fmla="*/ 886 h 886"/>
                  <a:gd name="T2" fmla="*/ 2220 w 2220"/>
                  <a:gd name="T3" fmla="*/ 886 h 886"/>
                  <a:gd name="T4" fmla="*/ 2220 w 2220"/>
                  <a:gd name="T5" fmla="*/ 0 h 886"/>
                  <a:gd name="T6" fmla="*/ 868 w 2220"/>
                  <a:gd name="T7" fmla="*/ 0 h 886"/>
                  <a:gd name="T8" fmla="*/ 0 w 2220"/>
                  <a:gd name="T9" fmla="*/ 886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0" h="886">
                    <a:moveTo>
                      <a:pt x="0" y="886"/>
                    </a:moveTo>
                    <a:cubicBezTo>
                      <a:pt x="2220" y="886"/>
                      <a:pt x="2220" y="886"/>
                      <a:pt x="2220" y="886"/>
                    </a:cubicBezTo>
                    <a:cubicBezTo>
                      <a:pt x="2220" y="0"/>
                      <a:pt x="2220" y="0"/>
                      <a:pt x="2220" y="0"/>
                    </a:cubicBezTo>
                    <a:cubicBezTo>
                      <a:pt x="2220" y="0"/>
                      <a:pt x="1261" y="0"/>
                      <a:pt x="868" y="0"/>
                    </a:cubicBezTo>
                    <a:cubicBezTo>
                      <a:pt x="475" y="0"/>
                      <a:pt x="0" y="886"/>
                      <a:pt x="0" y="886"/>
                    </a:cubicBezTo>
                    <a:close/>
                  </a:path>
                </a:pathLst>
              </a:custGeom>
              <a:solidFill>
                <a:srgbClr val="002A9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pic>
            <p:nvPicPr>
              <p:cNvPr id="44" name="Picture 9" descr="C:\Users\michael.w\Desktop\schatten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 rot="10800000">
                <a:off x="3958" y="2978944"/>
                <a:ext cx="5007766" cy="1182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Freeform 7"/>
              <p:cNvSpPr>
                <a:spLocks/>
              </p:cNvSpPr>
              <p:nvPr/>
            </p:nvSpPr>
            <p:spPr bwMode="gray">
              <a:xfrm>
                <a:off x="3220277" y="2240010"/>
                <a:ext cx="3426209" cy="2051440"/>
              </a:xfrm>
              <a:custGeom>
                <a:avLst/>
                <a:gdLst/>
                <a:ahLst/>
                <a:cxnLst/>
                <a:rect l="l" t="t" r="r" b="b"/>
                <a:pathLst>
                  <a:path w="3426210" h="2051441">
                    <a:moveTo>
                      <a:pt x="0" y="0"/>
                    </a:moveTo>
                    <a:cubicBezTo>
                      <a:pt x="0" y="0"/>
                      <a:pt x="2505335" y="0"/>
                      <a:pt x="2535818" y="0"/>
                    </a:cubicBezTo>
                    <a:cubicBezTo>
                      <a:pt x="2587259" y="0"/>
                      <a:pt x="2633936" y="9536"/>
                      <a:pt x="2666324" y="43864"/>
                    </a:cubicBezTo>
                    <a:cubicBezTo>
                      <a:pt x="2697224" y="75679"/>
                      <a:pt x="3013674" y="390880"/>
                      <a:pt x="3059853" y="436872"/>
                    </a:cubicBezTo>
                    <a:cubicBezTo>
                      <a:pt x="3104225" y="392476"/>
                      <a:pt x="3152144" y="344532"/>
                      <a:pt x="3203893" y="292755"/>
                    </a:cubicBezTo>
                    <a:cubicBezTo>
                      <a:pt x="3241041" y="255588"/>
                      <a:pt x="3276283" y="267977"/>
                      <a:pt x="3281046" y="321345"/>
                    </a:cubicBezTo>
                    <a:cubicBezTo>
                      <a:pt x="3281046" y="321345"/>
                      <a:pt x="3281046" y="321345"/>
                      <a:pt x="3344863" y="1045629"/>
                    </a:cubicBezTo>
                    <a:cubicBezTo>
                      <a:pt x="3349626" y="1098044"/>
                      <a:pt x="3357246" y="1185720"/>
                      <a:pt x="3362008" y="1239089"/>
                    </a:cubicBezTo>
                    <a:cubicBezTo>
                      <a:pt x="3362008" y="1239089"/>
                      <a:pt x="3362008" y="1239089"/>
                      <a:pt x="3425826" y="1963372"/>
                    </a:cubicBezTo>
                    <a:cubicBezTo>
                      <a:pt x="3430588" y="2016740"/>
                      <a:pt x="3390583" y="2055813"/>
                      <a:pt x="3337243" y="2051048"/>
                    </a:cubicBezTo>
                    <a:cubicBezTo>
                      <a:pt x="3337243" y="2051048"/>
                      <a:pt x="3337243" y="2051048"/>
                      <a:pt x="2614296" y="1987197"/>
                    </a:cubicBezTo>
                    <a:cubicBezTo>
                      <a:pt x="2560956" y="1982432"/>
                      <a:pt x="2473326" y="1974808"/>
                      <a:pt x="2419986" y="1970043"/>
                    </a:cubicBezTo>
                    <a:lnTo>
                      <a:pt x="1697038" y="1906191"/>
                    </a:lnTo>
                    <a:cubicBezTo>
                      <a:pt x="1643698" y="1901426"/>
                      <a:pt x="1630363" y="1866165"/>
                      <a:pt x="1668463" y="1828998"/>
                    </a:cubicBezTo>
                    <a:cubicBezTo>
                      <a:pt x="1668463" y="1828998"/>
                      <a:pt x="1668463" y="1828998"/>
                      <a:pt x="1812613" y="1684772"/>
                    </a:cubicBezTo>
                    <a:cubicBezTo>
                      <a:pt x="1710542" y="1582405"/>
                      <a:pt x="317479" y="185328"/>
                      <a:pt x="274348" y="143990"/>
                    </a:cubicBezTo>
                    <a:cubicBezTo>
                      <a:pt x="132434" y="11464"/>
                      <a:pt x="43" y="4"/>
                      <a:pt x="0" y="0"/>
                    </a:cubicBezTo>
                    <a:close/>
                  </a:path>
                </a:pathLst>
              </a:custGeom>
              <a:solidFill>
                <a:srgbClr val="0032B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uppieren 33"/>
            <p:cNvGrpSpPr/>
            <p:nvPr/>
          </p:nvGrpSpPr>
          <p:grpSpPr bwMode="gray">
            <a:xfrm flipH="1" flipV="1">
              <a:off x="7006483" y="4477715"/>
              <a:ext cx="3949590" cy="1219769"/>
              <a:chOff x="3958" y="1829482"/>
              <a:chExt cx="6642528" cy="2051442"/>
            </a:xfrm>
          </p:grpSpPr>
          <p:sp>
            <p:nvSpPr>
              <p:cNvPr id="38" name="Freeform 6"/>
              <p:cNvSpPr>
                <a:spLocks/>
              </p:cNvSpPr>
              <p:nvPr/>
            </p:nvSpPr>
            <p:spPr bwMode="gray">
              <a:xfrm>
                <a:off x="2343149" y="1848131"/>
                <a:ext cx="2114550" cy="844550"/>
              </a:xfrm>
              <a:custGeom>
                <a:avLst/>
                <a:gdLst>
                  <a:gd name="T0" fmla="*/ 0 w 2220"/>
                  <a:gd name="T1" fmla="*/ 886 h 886"/>
                  <a:gd name="T2" fmla="*/ 2220 w 2220"/>
                  <a:gd name="T3" fmla="*/ 886 h 886"/>
                  <a:gd name="T4" fmla="*/ 2220 w 2220"/>
                  <a:gd name="T5" fmla="*/ 0 h 886"/>
                  <a:gd name="T6" fmla="*/ 868 w 2220"/>
                  <a:gd name="T7" fmla="*/ 0 h 886"/>
                  <a:gd name="T8" fmla="*/ 0 w 2220"/>
                  <a:gd name="T9" fmla="*/ 886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0" h="886">
                    <a:moveTo>
                      <a:pt x="0" y="886"/>
                    </a:moveTo>
                    <a:cubicBezTo>
                      <a:pt x="2220" y="886"/>
                      <a:pt x="2220" y="886"/>
                      <a:pt x="2220" y="886"/>
                    </a:cubicBezTo>
                    <a:cubicBezTo>
                      <a:pt x="2220" y="0"/>
                      <a:pt x="2220" y="0"/>
                      <a:pt x="2220" y="0"/>
                    </a:cubicBezTo>
                    <a:cubicBezTo>
                      <a:pt x="2220" y="0"/>
                      <a:pt x="1261" y="0"/>
                      <a:pt x="868" y="0"/>
                    </a:cubicBezTo>
                    <a:cubicBezTo>
                      <a:pt x="475" y="0"/>
                      <a:pt x="0" y="886"/>
                      <a:pt x="0" y="886"/>
                    </a:cubicBezTo>
                    <a:close/>
                  </a:path>
                </a:pathLst>
              </a:custGeom>
              <a:solidFill>
                <a:srgbClr val="002A9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pic>
            <p:nvPicPr>
              <p:cNvPr id="39" name="Picture 9" descr="C:\Users\michael.w\Desktop\schatten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 rot="10800000">
                <a:off x="3958" y="2877812"/>
                <a:ext cx="5007768" cy="1182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Freeform 7"/>
              <p:cNvSpPr>
                <a:spLocks/>
              </p:cNvSpPr>
              <p:nvPr/>
            </p:nvSpPr>
            <p:spPr bwMode="gray">
              <a:xfrm>
                <a:off x="3220276" y="1829482"/>
                <a:ext cx="3426210" cy="2051442"/>
              </a:xfrm>
              <a:custGeom>
                <a:avLst/>
                <a:gdLst/>
                <a:ahLst/>
                <a:cxnLst/>
                <a:rect l="l" t="t" r="r" b="b"/>
                <a:pathLst>
                  <a:path w="3426210" h="2051441">
                    <a:moveTo>
                      <a:pt x="0" y="0"/>
                    </a:moveTo>
                    <a:cubicBezTo>
                      <a:pt x="0" y="0"/>
                      <a:pt x="2505335" y="0"/>
                      <a:pt x="2535818" y="0"/>
                    </a:cubicBezTo>
                    <a:cubicBezTo>
                      <a:pt x="2587259" y="0"/>
                      <a:pt x="2633936" y="9536"/>
                      <a:pt x="2666324" y="43864"/>
                    </a:cubicBezTo>
                    <a:cubicBezTo>
                      <a:pt x="2697224" y="75679"/>
                      <a:pt x="3013674" y="390880"/>
                      <a:pt x="3059853" y="436872"/>
                    </a:cubicBezTo>
                    <a:cubicBezTo>
                      <a:pt x="3104225" y="392476"/>
                      <a:pt x="3152144" y="344532"/>
                      <a:pt x="3203893" y="292755"/>
                    </a:cubicBezTo>
                    <a:cubicBezTo>
                      <a:pt x="3241041" y="255588"/>
                      <a:pt x="3276283" y="267977"/>
                      <a:pt x="3281046" y="321345"/>
                    </a:cubicBezTo>
                    <a:cubicBezTo>
                      <a:pt x="3281046" y="321345"/>
                      <a:pt x="3281046" y="321345"/>
                      <a:pt x="3344863" y="1045629"/>
                    </a:cubicBezTo>
                    <a:cubicBezTo>
                      <a:pt x="3349626" y="1098044"/>
                      <a:pt x="3357246" y="1185720"/>
                      <a:pt x="3362008" y="1239089"/>
                    </a:cubicBezTo>
                    <a:cubicBezTo>
                      <a:pt x="3362008" y="1239089"/>
                      <a:pt x="3362008" y="1239089"/>
                      <a:pt x="3425826" y="1963372"/>
                    </a:cubicBezTo>
                    <a:cubicBezTo>
                      <a:pt x="3430588" y="2016740"/>
                      <a:pt x="3390583" y="2055813"/>
                      <a:pt x="3337243" y="2051048"/>
                    </a:cubicBezTo>
                    <a:cubicBezTo>
                      <a:pt x="3337243" y="2051048"/>
                      <a:pt x="3337243" y="2051048"/>
                      <a:pt x="2614296" y="1987197"/>
                    </a:cubicBezTo>
                    <a:cubicBezTo>
                      <a:pt x="2560956" y="1982432"/>
                      <a:pt x="2473326" y="1974808"/>
                      <a:pt x="2419986" y="1970043"/>
                    </a:cubicBezTo>
                    <a:lnTo>
                      <a:pt x="1697038" y="1906191"/>
                    </a:lnTo>
                    <a:cubicBezTo>
                      <a:pt x="1643698" y="1901426"/>
                      <a:pt x="1630363" y="1866165"/>
                      <a:pt x="1668463" y="1828998"/>
                    </a:cubicBezTo>
                    <a:cubicBezTo>
                      <a:pt x="1668463" y="1828998"/>
                      <a:pt x="1668463" y="1828998"/>
                      <a:pt x="1812613" y="1684772"/>
                    </a:cubicBezTo>
                    <a:cubicBezTo>
                      <a:pt x="1710542" y="1582405"/>
                      <a:pt x="317479" y="185328"/>
                      <a:pt x="274348" y="143990"/>
                    </a:cubicBezTo>
                    <a:cubicBezTo>
                      <a:pt x="132434" y="11464"/>
                      <a:pt x="43" y="4"/>
                      <a:pt x="0" y="0"/>
                    </a:cubicBezTo>
                    <a:close/>
                  </a:path>
                </a:pathLst>
              </a:custGeom>
              <a:solidFill>
                <a:srgbClr val="0032B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4" name="Gruppieren 26"/>
            <p:cNvGrpSpPr/>
            <p:nvPr/>
          </p:nvGrpSpPr>
          <p:grpSpPr bwMode="gray">
            <a:xfrm flipV="1">
              <a:off x="1229053" y="4501769"/>
              <a:ext cx="3949589" cy="1220707"/>
              <a:chOff x="3958" y="1787450"/>
              <a:chExt cx="6642528" cy="2053020"/>
            </a:xfrm>
          </p:grpSpPr>
          <p:sp>
            <p:nvSpPr>
              <p:cNvPr id="35" name="Freeform 6"/>
              <p:cNvSpPr>
                <a:spLocks/>
              </p:cNvSpPr>
              <p:nvPr/>
            </p:nvSpPr>
            <p:spPr bwMode="gray">
              <a:xfrm>
                <a:off x="2343149" y="1787450"/>
                <a:ext cx="2114550" cy="844550"/>
              </a:xfrm>
              <a:custGeom>
                <a:avLst/>
                <a:gdLst>
                  <a:gd name="T0" fmla="*/ 0 w 2220"/>
                  <a:gd name="T1" fmla="*/ 886 h 886"/>
                  <a:gd name="T2" fmla="*/ 2220 w 2220"/>
                  <a:gd name="T3" fmla="*/ 886 h 886"/>
                  <a:gd name="T4" fmla="*/ 2220 w 2220"/>
                  <a:gd name="T5" fmla="*/ 0 h 886"/>
                  <a:gd name="T6" fmla="*/ 868 w 2220"/>
                  <a:gd name="T7" fmla="*/ 0 h 886"/>
                  <a:gd name="T8" fmla="*/ 0 w 2220"/>
                  <a:gd name="T9" fmla="*/ 886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0" h="886">
                    <a:moveTo>
                      <a:pt x="0" y="886"/>
                    </a:moveTo>
                    <a:cubicBezTo>
                      <a:pt x="2220" y="886"/>
                      <a:pt x="2220" y="886"/>
                      <a:pt x="2220" y="886"/>
                    </a:cubicBezTo>
                    <a:cubicBezTo>
                      <a:pt x="2220" y="0"/>
                      <a:pt x="2220" y="0"/>
                      <a:pt x="2220" y="0"/>
                    </a:cubicBezTo>
                    <a:cubicBezTo>
                      <a:pt x="2220" y="0"/>
                      <a:pt x="1261" y="0"/>
                      <a:pt x="868" y="0"/>
                    </a:cubicBezTo>
                    <a:cubicBezTo>
                      <a:pt x="475" y="0"/>
                      <a:pt x="0" y="886"/>
                      <a:pt x="0" y="886"/>
                    </a:cubicBezTo>
                    <a:close/>
                  </a:path>
                </a:pathLst>
              </a:custGeom>
              <a:solidFill>
                <a:srgbClr val="A8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pic>
            <p:nvPicPr>
              <p:cNvPr id="36" name="Picture 9" descr="C:\Users\michael.w\Desktop\schatten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 rot="10800000">
                <a:off x="3958" y="2817131"/>
                <a:ext cx="5007766" cy="1182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Freeform 7"/>
              <p:cNvSpPr>
                <a:spLocks/>
              </p:cNvSpPr>
              <p:nvPr/>
            </p:nvSpPr>
            <p:spPr bwMode="gray">
              <a:xfrm>
                <a:off x="3220276" y="1789028"/>
                <a:ext cx="3426210" cy="2051442"/>
              </a:xfrm>
              <a:custGeom>
                <a:avLst/>
                <a:gdLst/>
                <a:ahLst/>
                <a:cxnLst/>
                <a:rect l="l" t="t" r="r" b="b"/>
                <a:pathLst>
                  <a:path w="3426210" h="2051441">
                    <a:moveTo>
                      <a:pt x="0" y="0"/>
                    </a:moveTo>
                    <a:cubicBezTo>
                      <a:pt x="0" y="0"/>
                      <a:pt x="2505335" y="0"/>
                      <a:pt x="2535818" y="0"/>
                    </a:cubicBezTo>
                    <a:cubicBezTo>
                      <a:pt x="2587259" y="0"/>
                      <a:pt x="2633936" y="9536"/>
                      <a:pt x="2666324" y="43864"/>
                    </a:cubicBezTo>
                    <a:cubicBezTo>
                      <a:pt x="2697224" y="75679"/>
                      <a:pt x="3013674" y="390880"/>
                      <a:pt x="3059853" y="436872"/>
                    </a:cubicBezTo>
                    <a:cubicBezTo>
                      <a:pt x="3104225" y="392476"/>
                      <a:pt x="3152144" y="344532"/>
                      <a:pt x="3203893" y="292755"/>
                    </a:cubicBezTo>
                    <a:cubicBezTo>
                      <a:pt x="3241041" y="255588"/>
                      <a:pt x="3276283" y="267977"/>
                      <a:pt x="3281046" y="321345"/>
                    </a:cubicBezTo>
                    <a:cubicBezTo>
                      <a:pt x="3281046" y="321345"/>
                      <a:pt x="3281046" y="321345"/>
                      <a:pt x="3344863" y="1045629"/>
                    </a:cubicBezTo>
                    <a:cubicBezTo>
                      <a:pt x="3349626" y="1098044"/>
                      <a:pt x="3357246" y="1185720"/>
                      <a:pt x="3362008" y="1239089"/>
                    </a:cubicBezTo>
                    <a:cubicBezTo>
                      <a:pt x="3362008" y="1239089"/>
                      <a:pt x="3362008" y="1239089"/>
                      <a:pt x="3425826" y="1963372"/>
                    </a:cubicBezTo>
                    <a:cubicBezTo>
                      <a:pt x="3430588" y="2016740"/>
                      <a:pt x="3390583" y="2055813"/>
                      <a:pt x="3337243" y="2051048"/>
                    </a:cubicBezTo>
                    <a:cubicBezTo>
                      <a:pt x="3337243" y="2051048"/>
                      <a:pt x="3337243" y="2051048"/>
                      <a:pt x="2614296" y="1987197"/>
                    </a:cubicBezTo>
                    <a:cubicBezTo>
                      <a:pt x="2560956" y="1982432"/>
                      <a:pt x="2473326" y="1974808"/>
                      <a:pt x="2419986" y="1970043"/>
                    </a:cubicBezTo>
                    <a:lnTo>
                      <a:pt x="1697038" y="1906191"/>
                    </a:lnTo>
                    <a:cubicBezTo>
                      <a:pt x="1643698" y="1901426"/>
                      <a:pt x="1630363" y="1866165"/>
                      <a:pt x="1668463" y="1828998"/>
                    </a:cubicBezTo>
                    <a:cubicBezTo>
                      <a:pt x="1668463" y="1828998"/>
                      <a:pt x="1668463" y="1828998"/>
                      <a:pt x="1812613" y="1684772"/>
                    </a:cubicBezTo>
                    <a:cubicBezTo>
                      <a:pt x="1710542" y="1582405"/>
                      <a:pt x="317479" y="185328"/>
                      <a:pt x="274348" y="143990"/>
                    </a:cubicBezTo>
                    <a:cubicBezTo>
                      <a:pt x="132434" y="11464"/>
                      <a:pt x="43" y="4"/>
                      <a:pt x="0" y="0"/>
                    </a:cubicBezTo>
                    <a:close/>
                  </a:path>
                </a:pathLst>
              </a:custGeom>
              <a:solidFill>
                <a:srgbClr val="E20A1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8249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alphaModFix amt="60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3000" y="0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76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0"/>
                        <a:ext cx="119063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Номер слайда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90718" y="4760849"/>
            <a:ext cx="2133600" cy="273844"/>
          </a:xfrm>
        </p:spPr>
        <p:txBody>
          <a:bodyPr/>
          <a:lstStyle/>
          <a:p>
            <a:fld id="{E3E092D5-CC94-43A4-B610-8D7A57CC179E}" type="slidenum">
              <a:rPr lang="ru-RU" sz="1000" smtClean="0"/>
              <a:pPr/>
              <a:t>20</a:t>
            </a:fld>
            <a:endParaRPr lang="ru-RU" sz="1000" dirty="0"/>
          </a:p>
        </p:txBody>
      </p:sp>
      <p:sp>
        <p:nvSpPr>
          <p:cNvPr id="2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1" y="76885"/>
            <a:ext cx="7391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</a:rPr>
              <a:t>КОНТАКТНАЯ ИНФОРМАЦИЯ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355901" y="1566857"/>
            <a:ext cx="21020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cs typeface="Arial" pitchFamily="34" charset="0"/>
              </a:rPr>
              <a:t>г. Москва,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cs typeface="Arial" pitchFamily="34" charset="0"/>
              </a:rPr>
              <a:t>ул. Новослободская, дом 23.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cs typeface="Arial" pitchFamily="34" charset="0"/>
              </a:rPr>
              <a:t>Бизнес-центр «Мейерхольд» </a:t>
            </a:r>
            <a:endParaRPr lang="ru-RU" altLang="ru-RU" sz="1200" dirty="0"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cs typeface="Times New Roman" pitchFamily="18" charset="0"/>
              </a:rPr>
              <a:t>офис РАСКОМ </a:t>
            </a:r>
            <a:r>
              <a:rPr lang="ru-RU" altLang="ru-RU" sz="1200" dirty="0" smtClean="0">
                <a:cs typeface="Times New Roman" pitchFamily="18" charset="0"/>
              </a:rPr>
              <a:t>417 А 4 </a:t>
            </a:r>
            <a:r>
              <a:rPr lang="ru-RU" altLang="ru-RU" sz="1200" dirty="0">
                <a:cs typeface="Times New Roman" pitchFamily="18" charset="0"/>
              </a:rPr>
              <a:t>этаж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cs typeface="Arial" pitchFamily="34" charset="0"/>
              </a:rPr>
              <a:t>тел.:  +7 (495) 748-1100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cs typeface="Arial" pitchFamily="34" charset="0"/>
              </a:rPr>
              <a:t>            +7 (495) 748-1102  </a:t>
            </a:r>
            <a:br>
              <a:rPr lang="ru-RU" altLang="ru-RU" sz="1200" dirty="0">
                <a:cs typeface="Arial" pitchFamily="34" charset="0"/>
              </a:rPr>
            </a:br>
            <a:endParaRPr lang="ru-RU" altLang="ru-RU" sz="1200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cs typeface="Arial" pitchFamily="34" charset="0"/>
              </a:rPr>
              <a:t>факс: +7 (495) 748-1101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50" y="3581400"/>
            <a:ext cx="2848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Менеджер по продажам </a:t>
            </a:r>
            <a:r>
              <a:rPr lang="ru-RU" sz="1200" dirty="0" smtClean="0"/>
              <a:t>АО </a:t>
            </a:r>
            <a:r>
              <a:rPr lang="ru-RU" sz="1200" dirty="0"/>
              <a:t>«РАСКОМ»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4375" y="1181100"/>
            <a:ext cx="3124199" cy="221932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603801" y="1557332"/>
            <a:ext cx="2121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/>
              <a:t>199178, Санкт-Петербург, 3-я линия Васильевского острова, д.62, Лит. А,</a:t>
            </a:r>
            <a:endParaRPr lang="en-US" sz="1200" dirty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cs typeface="Arial" pitchFamily="34" charset="0"/>
              </a:rPr>
              <a:t>Бизнес-центр "</a:t>
            </a:r>
            <a:r>
              <a:rPr lang="en-US" altLang="ru-RU" sz="1200" dirty="0">
                <a:cs typeface="Arial" pitchFamily="34" charset="0"/>
              </a:rPr>
              <a:t>Jensen House“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1200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cs typeface="Arial" pitchFamily="34" charset="0"/>
              </a:rPr>
              <a:t>тел.:  +7 (812) 303-9170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cs typeface="Arial" pitchFamily="34" charset="0"/>
              </a:rPr>
              <a:t>          +7 (</a:t>
            </a:r>
            <a:r>
              <a:rPr lang="en-US" altLang="ru-RU" sz="1200" dirty="0">
                <a:cs typeface="Arial" pitchFamily="34" charset="0"/>
              </a:rPr>
              <a:t>812</a:t>
            </a:r>
            <a:r>
              <a:rPr lang="ru-RU" altLang="ru-RU" sz="1200" dirty="0">
                <a:cs typeface="Arial" pitchFamily="34" charset="0"/>
              </a:rPr>
              <a:t>) 702-2525  </a:t>
            </a:r>
            <a:br>
              <a:rPr lang="ru-RU" altLang="ru-RU" sz="1200" dirty="0">
                <a:cs typeface="Arial" pitchFamily="34" charset="0"/>
              </a:rPr>
            </a:br>
            <a:endParaRPr lang="ru-RU" altLang="ru-RU" sz="1200" dirty="0"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cs typeface="Arial" pitchFamily="34" charset="0"/>
              </a:rPr>
              <a:t>факс: +7 (812) 303-9171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0061" y="2066925"/>
            <a:ext cx="2198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Место для фото </a:t>
            </a:r>
          </a:p>
          <a:p>
            <a:pPr algn="ctr"/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менеджера АО «РАСКОМ»</a:t>
            </a:r>
            <a:endParaRPr lang="ru-RU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917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alphaModFix amt="60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3000" y="0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70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0"/>
                        <a:ext cx="119063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843118" y="4760849"/>
            <a:ext cx="2133600" cy="273844"/>
          </a:xfrm>
        </p:spPr>
        <p:txBody>
          <a:bodyPr/>
          <a:lstStyle/>
          <a:p>
            <a:fld id="{E3E092D5-CC94-43A4-B610-8D7A57CC179E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278093" y="2073156"/>
            <a:ext cx="4393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0032B5"/>
                </a:solidFill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4016225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alphaModFix amt="60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3000" y="0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9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0"/>
                        <a:ext cx="119063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Номер слайда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843118" y="4760849"/>
            <a:ext cx="2133600" cy="273844"/>
          </a:xfrm>
        </p:spPr>
        <p:txBody>
          <a:bodyPr/>
          <a:lstStyle/>
          <a:p>
            <a:fld id="{E3E092D5-CC94-43A4-B610-8D7A57CC179E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-1" y="76885"/>
            <a:ext cx="8820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ПИРИНГИ СЕТИ РАСКОМ</a:t>
            </a:r>
          </a:p>
        </p:txBody>
      </p:sp>
      <p:pic>
        <p:nvPicPr>
          <p:cNvPr id="112" name="Picture 12" descr="http://www.20.therunet.com/resize/282x0x0x0x95/upload/iblock/315/3151f5d7798be0cf6f0c844bc0f0b0c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94" y="3034461"/>
            <a:ext cx="781867" cy="45193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4" descr="http://www.melonfarmers.co.uk/images/lolinx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35" y="3074544"/>
            <a:ext cx="706681" cy="49498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7" descr="Akamai.sv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094" y="3992207"/>
            <a:ext cx="1058752" cy="49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1" descr="http://www.logoopenstock.com/media/users/693/64841/raw/eb436d4929ba8777ab7c2ae71c22a80b-apple-inc-vector-lo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907" y="1875544"/>
            <a:ext cx="874724" cy="76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15" descr="http://www.americanbankingnews.com/logos/limelight-networks-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76" y="3942070"/>
            <a:ext cx="1774785" cy="46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17" descr="http://www.verizon.com/about/sites/default/files/news-media/131209_EdgeCast_logo_640x400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35" y="2473947"/>
            <a:ext cx="1011736" cy="6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1" descr="http://www.thetanooki.com/wp-content/uploads/2011/06/Valve_Log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53" y="4210740"/>
            <a:ext cx="1122027" cy="30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3" descr="http://gamezet.ru/wp-content/uploads/2016/04/twitch-tv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518" y="2916772"/>
            <a:ext cx="1187809" cy="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5" descr="https://upload.wikimedia.org/wikipedia/commons/thumb/0/0c/Netflix_2014_logo.svg/1280px-Netflix_2014_logo.svg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59" y="2146510"/>
            <a:ext cx="814387" cy="22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9" descr="https://cdn.comparethecloud.net/wp-content/uploads/2014/02/leaseweb620x445-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049" y="2796783"/>
            <a:ext cx="1076214" cy="77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31" descr="http://www.alexhost.ru/wp-content/uploads/2014/03/logo_300dpi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35" y="2096609"/>
            <a:ext cx="1253890" cy="29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1" descr="http://arc4life.ru/obuchenie/wp-content/uploads/2015/02/vk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937" y="1003261"/>
            <a:ext cx="532349" cy="53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3" descr="https://im2-tub-ru.yandex.net/i?id=a5233f8517a8297d4c188e7c89a5c8ee&amp;n=33&amp;h=126&amp;w=20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959" y="3919117"/>
            <a:ext cx="901793" cy="56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543" y="961128"/>
            <a:ext cx="806637" cy="693708"/>
          </a:xfrm>
          <a:prstGeom prst="rect">
            <a:avLst/>
          </a:prstGeom>
        </p:spPr>
      </p:pic>
      <p:pic>
        <p:nvPicPr>
          <p:cNvPr id="133" name="Picture 6" descr="http://wowone.ru/wp-content/uploads/2015/12/GOOGLELOGO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563" y="899215"/>
            <a:ext cx="954593" cy="63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" descr="DE-CIX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049" y="2000416"/>
            <a:ext cx="791063" cy="73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4" descr="Ficix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262" y="2108773"/>
            <a:ext cx="887393" cy="33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15" descr="https://telecomnewsroom.com/wp-content/uploads/2015/04/AMSIX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825" y="2851505"/>
            <a:ext cx="634887" cy="6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7" descr="https://i.imgur.com/ArzFakQ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860" y="4152604"/>
            <a:ext cx="1120606" cy="33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2" descr="Microsoft">
            <a:hlinkClick r:id="rId30" tooltip="Microsoft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00" y="1048011"/>
            <a:ext cx="1220729" cy="2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4" descr="http://sfo-ix.ru/wp-content/uploads/2016/05/dtel4301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937" y="3006423"/>
            <a:ext cx="1162498" cy="3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9" name="Picture 49" descr="https://www.altomdata.dk/wp-content/uploads/2012/02/dropbox-logo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07" y="2040475"/>
            <a:ext cx="1071910" cy="69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https://apps.shopifycdn.com/listing_images/855975a7baf918cfe3ade083266c3926/key_benefit/8e7e03eca37cb1418f616702c4062b7e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907" y="1048011"/>
            <a:ext cx="526329" cy="39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Картинки по запросу &quot;data group logo&quot;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13" y="2976642"/>
            <a:ext cx="775607" cy="53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s://download.logo.wine/logo/Amazon_Web_Services/Amazon_Web_Services-Logo.wine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836" y="4146910"/>
            <a:ext cx="610031" cy="40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113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alphaModFix amt="60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8"/>
          <p:cNvSpPr>
            <a:spLocks noChangeArrowheads="1"/>
          </p:cNvSpPr>
          <p:nvPr/>
        </p:nvSpPr>
        <p:spPr bwMode="gray">
          <a:xfrm>
            <a:off x="657226" y="2850304"/>
            <a:ext cx="2057892" cy="1099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ctr" rotWithShape="0">
              <a:srgbClr val="000000">
                <a:alpha val="40000"/>
              </a:srgbClr>
            </a:outerShdw>
          </a:effectLst>
        </p:spPr>
        <p:txBody>
          <a:bodyPr vert="horz" wrap="square" lIns="144000" tIns="72000" rIns="453600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1200" dirty="0">
              <a:cs typeface="Arial" panose="020B0604020202020204" pitchFamily="34" charset="0"/>
            </a:endParaRPr>
          </a:p>
        </p:txBody>
      </p:sp>
      <p:sp>
        <p:nvSpPr>
          <p:cNvPr id="77" name="Rectangle 8"/>
          <p:cNvSpPr>
            <a:spLocks noChangeArrowheads="1"/>
          </p:cNvSpPr>
          <p:nvPr/>
        </p:nvSpPr>
        <p:spPr bwMode="gray">
          <a:xfrm>
            <a:off x="647701" y="1697779"/>
            <a:ext cx="2057892" cy="1099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ctr" rotWithShape="0">
              <a:srgbClr val="000000">
                <a:alpha val="40000"/>
              </a:srgbClr>
            </a:outerShdw>
          </a:effectLst>
        </p:spPr>
        <p:txBody>
          <a:bodyPr vert="horz" wrap="square" lIns="144000" tIns="72000" rIns="453600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1200" dirty="0">
              <a:cs typeface="Arial" panose="020B0604020202020204" pitchFamily="34" charset="0"/>
            </a:endParaRPr>
          </a:p>
        </p:txBody>
      </p:sp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3000" y="0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86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0"/>
                        <a:ext cx="119063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843118" y="4760849"/>
            <a:ext cx="2133600" cy="273844"/>
          </a:xfrm>
        </p:spPr>
        <p:txBody>
          <a:bodyPr/>
          <a:lstStyle/>
          <a:p>
            <a:fld id="{E3E092D5-CC94-43A4-B610-8D7A57CC179E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1" y="76885"/>
            <a:ext cx="7391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АКЦИОНЕРЫ КОМПАНИИ</a:t>
            </a:r>
            <a:endParaRPr lang="ru-RU" sz="2400" dirty="0">
              <a:latin typeface="+mj-lt"/>
            </a:endParaRPr>
          </a:p>
        </p:txBody>
      </p:sp>
      <p:grpSp>
        <p:nvGrpSpPr>
          <p:cNvPr id="24" name="Gruppieren 18"/>
          <p:cNvGrpSpPr>
            <a:grpSpLocks noChangeAspect="1"/>
          </p:cNvGrpSpPr>
          <p:nvPr/>
        </p:nvGrpSpPr>
        <p:grpSpPr bwMode="gray">
          <a:xfrm>
            <a:off x="2990850" y="4766"/>
            <a:ext cx="6131819" cy="5065110"/>
            <a:chOff x="3390198" y="4763"/>
            <a:chExt cx="7477828" cy="6176963"/>
          </a:xfrm>
        </p:grpSpPr>
        <p:sp>
          <p:nvSpPr>
            <p:cNvPr id="66" name="Rectangle 8"/>
            <p:cNvSpPr>
              <a:spLocks noChangeArrowheads="1"/>
            </p:cNvSpPr>
            <p:nvPr/>
          </p:nvSpPr>
          <p:spPr bwMode="gray">
            <a:xfrm>
              <a:off x="3390198" y="2069571"/>
              <a:ext cx="7477828" cy="1341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vert="horz" wrap="square" lIns="144000" tIns="72000" rIns="453600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200" dirty="0">
                <a:cs typeface="Arial" panose="020B0604020202020204" pitchFamily="34" charset="0"/>
              </a:endParaRPr>
            </a:p>
          </p:txBody>
        </p:sp>
        <p:sp>
          <p:nvSpPr>
            <p:cNvPr id="62" name="Rectangle 9"/>
            <p:cNvSpPr>
              <a:spLocks noChangeArrowheads="1"/>
            </p:cNvSpPr>
            <p:nvPr/>
          </p:nvSpPr>
          <p:spPr bwMode="gray">
            <a:xfrm>
              <a:off x="3390198" y="3454930"/>
              <a:ext cx="6824679" cy="1341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vert="horz" wrap="square" lIns="144000" tIns="72000" rIns="3132000" bIns="45720" numCol="1" anchor="t" anchorCtr="0" compatLnSpc="1">
              <a:prstTxWarp prst="textNoShape">
                <a:avLst/>
              </a:prstTxWarp>
            </a:bodyPr>
            <a:lstStyle/>
            <a:p>
              <a:pPr defTabSz="801688">
                <a:lnSpc>
                  <a:spcPct val="90000"/>
                </a:lnSpc>
                <a:spcAft>
                  <a:spcPts val="60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29" name="Gruppieren 23"/>
            <p:cNvGrpSpPr/>
            <p:nvPr/>
          </p:nvGrpSpPr>
          <p:grpSpPr bwMode="gray">
            <a:xfrm>
              <a:off x="8309876" y="4763"/>
              <a:ext cx="854075" cy="976312"/>
              <a:chOff x="6919913" y="4763"/>
              <a:chExt cx="854075" cy="976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Freeform 12"/>
              <p:cNvSpPr>
                <a:spLocks/>
              </p:cNvSpPr>
              <p:nvPr/>
            </p:nvSpPr>
            <p:spPr bwMode="gray">
              <a:xfrm>
                <a:off x="6919913" y="4763"/>
                <a:ext cx="854075" cy="638175"/>
              </a:xfrm>
              <a:custGeom>
                <a:avLst/>
                <a:gdLst>
                  <a:gd name="T0" fmla="*/ 269 w 538"/>
                  <a:gd name="T1" fmla="*/ 402 h 402"/>
                  <a:gd name="T2" fmla="*/ 402 w 538"/>
                  <a:gd name="T3" fmla="*/ 203 h 402"/>
                  <a:gd name="T4" fmla="*/ 538 w 538"/>
                  <a:gd name="T5" fmla="*/ 0 h 402"/>
                  <a:gd name="T6" fmla="*/ 269 w 538"/>
                  <a:gd name="T7" fmla="*/ 0 h 402"/>
                  <a:gd name="T8" fmla="*/ 0 w 538"/>
                  <a:gd name="T9" fmla="*/ 0 h 402"/>
                  <a:gd name="T10" fmla="*/ 133 w 538"/>
                  <a:gd name="T11" fmla="*/ 203 h 402"/>
                  <a:gd name="T12" fmla="*/ 269 w 538"/>
                  <a:gd name="T13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8" h="402">
                    <a:moveTo>
                      <a:pt x="269" y="402"/>
                    </a:moveTo>
                    <a:lnTo>
                      <a:pt x="402" y="203"/>
                    </a:lnTo>
                    <a:lnTo>
                      <a:pt x="538" y="0"/>
                    </a:lnTo>
                    <a:lnTo>
                      <a:pt x="269" y="0"/>
                    </a:lnTo>
                    <a:lnTo>
                      <a:pt x="0" y="0"/>
                    </a:lnTo>
                    <a:lnTo>
                      <a:pt x="133" y="203"/>
                    </a:lnTo>
                    <a:lnTo>
                      <a:pt x="269" y="402"/>
                    </a:lnTo>
                    <a:close/>
                  </a:path>
                </a:pathLst>
              </a:custGeom>
              <a:solidFill>
                <a:srgbClr val="0032B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14"/>
              <p:cNvSpPr>
                <a:spLocks/>
              </p:cNvSpPr>
              <p:nvPr/>
            </p:nvSpPr>
            <p:spPr bwMode="gray">
              <a:xfrm>
                <a:off x="7075488" y="717550"/>
                <a:ext cx="536575" cy="263525"/>
              </a:xfrm>
              <a:custGeom>
                <a:avLst/>
                <a:gdLst>
                  <a:gd name="T0" fmla="*/ 101 w 117"/>
                  <a:gd name="T1" fmla="*/ 23 h 64"/>
                  <a:gd name="T2" fmla="*/ 82 w 117"/>
                  <a:gd name="T3" fmla="*/ 0 h 64"/>
                  <a:gd name="T4" fmla="*/ 60 w 117"/>
                  <a:gd name="T5" fmla="*/ 0 h 64"/>
                  <a:gd name="T6" fmla="*/ 58 w 117"/>
                  <a:gd name="T7" fmla="*/ 0 h 64"/>
                  <a:gd name="T8" fmla="*/ 36 w 117"/>
                  <a:gd name="T9" fmla="*/ 0 h 64"/>
                  <a:gd name="T10" fmla="*/ 17 w 117"/>
                  <a:gd name="T11" fmla="*/ 23 h 64"/>
                  <a:gd name="T12" fmla="*/ 0 w 117"/>
                  <a:gd name="T13" fmla="*/ 64 h 64"/>
                  <a:gd name="T14" fmla="*/ 117 w 117"/>
                  <a:gd name="T15" fmla="*/ 64 h 64"/>
                  <a:gd name="T16" fmla="*/ 101 w 117"/>
                  <a:gd name="T17" fmla="*/ 2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64">
                    <a:moveTo>
                      <a:pt x="101" y="23"/>
                    </a:moveTo>
                    <a:cubicBezTo>
                      <a:pt x="95" y="13"/>
                      <a:pt x="89" y="5"/>
                      <a:pt x="82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9" y="5"/>
                      <a:pt x="23" y="13"/>
                      <a:pt x="17" y="23"/>
                    </a:cubicBezTo>
                    <a:cubicBezTo>
                      <a:pt x="11" y="34"/>
                      <a:pt x="6" y="48"/>
                      <a:pt x="0" y="64"/>
                    </a:cubicBezTo>
                    <a:cubicBezTo>
                      <a:pt x="117" y="64"/>
                      <a:pt x="117" y="64"/>
                      <a:pt x="117" y="64"/>
                    </a:cubicBezTo>
                    <a:cubicBezTo>
                      <a:pt x="112" y="48"/>
                      <a:pt x="107" y="34"/>
                      <a:pt x="101" y="23"/>
                    </a:cubicBezTo>
                    <a:close/>
                  </a:path>
                </a:pathLst>
              </a:custGeom>
              <a:solidFill>
                <a:srgbClr val="0032B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Oval 11"/>
              <p:cNvSpPr>
                <a:spLocks noChangeArrowheads="1"/>
              </p:cNvSpPr>
              <p:nvPr/>
            </p:nvSpPr>
            <p:spPr bwMode="gray">
              <a:xfrm>
                <a:off x="7134225" y="381000"/>
                <a:ext cx="419100" cy="419100"/>
              </a:xfrm>
              <a:prstGeom prst="ellipse">
                <a:avLst/>
              </a:prstGeom>
              <a:solidFill>
                <a:srgbClr val="0032B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 h="133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Freeform 13"/>
            <p:cNvSpPr>
              <a:spLocks/>
            </p:cNvSpPr>
            <p:nvPr/>
          </p:nvSpPr>
          <p:spPr bwMode="gray">
            <a:xfrm>
              <a:off x="8732151" y="6176963"/>
              <a:ext cx="7938" cy="4763"/>
            </a:xfrm>
            <a:custGeom>
              <a:avLst/>
              <a:gdLst>
                <a:gd name="T0" fmla="*/ 0 w 5"/>
                <a:gd name="T1" fmla="*/ 3 h 3"/>
                <a:gd name="T2" fmla="*/ 5 w 5"/>
                <a:gd name="T3" fmla="*/ 3 h 3"/>
                <a:gd name="T4" fmla="*/ 3 w 5"/>
                <a:gd name="T5" fmla="*/ 0 h 3"/>
                <a:gd name="T6" fmla="*/ 0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1" name="Gruppieren 25"/>
            <p:cNvGrpSpPr/>
            <p:nvPr/>
          </p:nvGrpSpPr>
          <p:grpSpPr bwMode="gray">
            <a:xfrm>
              <a:off x="8106676" y="1006475"/>
              <a:ext cx="1258888" cy="5175251"/>
              <a:chOff x="6716713" y="1006475"/>
              <a:chExt cx="1258888" cy="5175251"/>
            </a:xfrm>
            <a:effectLst>
              <a:outerShdw blurRad="165100" dist="50800" dir="2700000" sx="103000" sy="103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Freeform 15"/>
              <p:cNvSpPr>
                <a:spLocks/>
              </p:cNvSpPr>
              <p:nvPr/>
            </p:nvSpPr>
            <p:spPr bwMode="gray">
              <a:xfrm>
                <a:off x="6891338" y="1006475"/>
                <a:ext cx="909638" cy="1019175"/>
              </a:xfrm>
              <a:custGeom>
                <a:avLst/>
                <a:gdLst>
                  <a:gd name="T0" fmla="*/ 40 w 198"/>
                  <a:gd name="T1" fmla="*/ 0 h 222"/>
                  <a:gd name="T2" fmla="*/ 0 w 198"/>
                  <a:gd name="T3" fmla="*/ 222 h 222"/>
                  <a:gd name="T4" fmla="*/ 198 w 198"/>
                  <a:gd name="T5" fmla="*/ 222 h 222"/>
                  <a:gd name="T6" fmla="*/ 157 w 198"/>
                  <a:gd name="T7" fmla="*/ 0 h 222"/>
                  <a:gd name="T8" fmla="*/ 40 w 198"/>
                  <a:gd name="T9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222">
                    <a:moveTo>
                      <a:pt x="40" y="0"/>
                    </a:moveTo>
                    <a:cubicBezTo>
                      <a:pt x="23" y="52"/>
                      <a:pt x="10" y="131"/>
                      <a:pt x="0" y="222"/>
                    </a:cubicBezTo>
                    <a:cubicBezTo>
                      <a:pt x="198" y="222"/>
                      <a:pt x="198" y="222"/>
                      <a:pt x="198" y="222"/>
                    </a:cubicBezTo>
                    <a:cubicBezTo>
                      <a:pt x="188" y="131"/>
                      <a:pt x="174" y="52"/>
                      <a:pt x="157" y="0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E20A16"/>
              </a:solidFill>
              <a:ln>
                <a:noFill/>
              </a:ln>
            </p:spPr>
            <p:txBody>
              <a:bodyPr vert="horz" wrap="square" lIns="108000" tIns="18000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900" dirty="0">
                  <a:solidFill>
                    <a:srgbClr val="FFFFFF"/>
                  </a:solidFill>
                  <a:latin typeface="Bebas Neue" panose="020B0506020202020201" pitchFamily="34" charset="0"/>
                </a:endParaRPr>
              </a:p>
            </p:txBody>
          </p:sp>
          <p:sp>
            <p:nvSpPr>
              <p:cNvPr id="50" name="Freeform 16"/>
              <p:cNvSpPr>
                <a:spLocks/>
              </p:cNvSpPr>
              <p:nvPr/>
            </p:nvSpPr>
            <p:spPr bwMode="gray">
              <a:xfrm>
                <a:off x="6781800" y="2069416"/>
                <a:ext cx="1128713" cy="1341438"/>
              </a:xfrm>
              <a:custGeom>
                <a:avLst/>
                <a:gdLst>
                  <a:gd name="T0" fmla="*/ 0 w 246"/>
                  <a:gd name="T1" fmla="*/ 292 h 292"/>
                  <a:gd name="T2" fmla="*/ 246 w 246"/>
                  <a:gd name="T3" fmla="*/ 292 h 292"/>
                  <a:gd name="T4" fmla="*/ 223 w 246"/>
                  <a:gd name="T5" fmla="*/ 0 h 292"/>
                  <a:gd name="T6" fmla="*/ 23 w 246"/>
                  <a:gd name="T7" fmla="*/ 0 h 292"/>
                  <a:gd name="T8" fmla="*/ 0 w 246"/>
                  <a:gd name="T9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292">
                    <a:moveTo>
                      <a:pt x="0" y="292"/>
                    </a:moveTo>
                    <a:cubicBezTo>
                      <a:pt x="246" y="292"/>
                      <a:pt x="246" y="292"/>
                      <a:pt x="246" y="292"/>
                    </a:cubicBezTo>
                    <a:cubicBezTo>
                      <a:pt x="240" y="193"/>
                      <a:pt x="233" y="91"/>
                      <a:pt x="2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3" y="91"/>
                      <a:pt x="6" y="193"/>
                      <a:pt x="0" y="292"/>
                    </a:cubicBezTo>
                    <a:close/>
                  </a:path>
                </a:pathLst>
              </a:custGeom>
              <a:solidFill>
                <a:srgbClr val="E20A16"/>
              </a:solidFill>
              <a:ln>
                <a:noFill/>
              </a:ln>
            </p:spPr>
            <p:txBody>
              <a:bodyPr vert="horz" wrap="square" lIns="108000" tIns="28800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900" dirty="0">
                  <a:solidFill>
                    <a:srgbClr val="FFFFFF"/>
                  </a:solidFill>
                  <a:latin typeface="Bebas Neue" panose="020B0506020202020201" pitchFamily="34" charset="0"/>
                </a:endParaRPr>
              </a:p>
              <a:p>
                <a:pPr algn="ctr"/>
                <a:endParaRPr lang="en-US" sz="12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17"/>
              <p:cNvSpPr>
                <a:spLocks/>
              </p:cNvSpPr>
              <p:nvPr/>
            </p:nvSpPr>
            <p:spPr bwMode="gray">
              <a:xfrm>
                <a:off x="6733904" y="3454930"/>
                <a:ext cx="1230314" cy="1347026"/>
              </a:xfrm>
              <a:custGeom>
                <a:avLst/>
                <a:gdLst>
                  <a:gd name="T0" fmla="*/ 0 w 268"/>
                  <a:gd name="T1" fmla="*/ 292 h 292"/>
                  <a:gd name="T2" fmla="*/ 268 w 268"/>
                  <a:gd name="T3" fmla="*/ 292 h 292"/>
                  <a:gd name="T4" fmla="*/ 257 w 268"/>
                  <a:gd name="T5" fmla="*/ 0 h 292"/>
                  <a:gd name="T6" fmla="*/ 11 w 268"/>
                  <a:gd name="T7" fmla="*/ 0 h 292"/>
                  <a:gd name="T8" fmla="*/ 0 w 268"/>
                  <a:gd name="T9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8" h="292">
                    <a:moveTo>
                      <a:pt x="0" y="292"/>
                    </a:moveTo>
                    <a:cubicBezTo>
                      <a:pt x="268" y="292"/>
                      <a:pt x="268" y="292"/>
                      <a:pt x="268" y="292"/>
                    </a:cubicBezTo>
                    <a:cubicBezTo>
                      <a:pt x="266" y="210"/>
                      <a:pt x="263" y="106"/>
                      <a:pt x="257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106"/>
                      <a:pt x="2" y="210"/>
                      <a:pt x="0" y="292"/>
                    </a:cubicBezTo>
                    <a:close/>
                  </a:path>
                </a:pathLst>
              </a:custGeom>
              <a:solidFill>
                <a:srgbClr val="E20A16"/>
              </a:solidFill>
              <a:ln>
                <a:noFill/>
              </a:ln>
            </p:spPr>
            <p:txBody>
              <a:bodyPr vert="horz" wrap="square" lIns="108000" tIns="252000" rIns="91440" bIns="7200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3600" dirty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52" name="Freeform 18"/>
              <p:cNvSpPr>
                <a:spLocks/>
              </p:cNvSpPr>
              <p:nvPr/>
            </p:nvSpPr>
            <p:spPr bwMode="gray">
              <a:xfrm>
                <a:off x="6716713" y="4840288"/>
                <a:ext cx="1258888" cy="1341438"/>
              </a:xfrm>
              <a:custGeom>
                <a:avLst/>
                <a:gdLst>
                  <a:gd name="T0" fmla="*/ 0 w 274"/>
                  <a:gd name="T1" fmla="*/ 157 h 292"/>
                  <a:gd name="T2" fmla="*/ 136 w 274"/>
                  <a:gd name="T3" fmla="*/ 290 h 292"/>
                  <a:gd name="T4" fmla="*/ 136 w 274"/>
                  <a:gd name="T5" fmla="*/ 292 h 292"/>
                  <a:gd name="T6" fmla="*/ 137 w 274"/>
                  <a:gd name="T7" fmla="*/ 291 h 292"/>
                  <a:gd name="T8" fmla="*/ 138 w 274"/>
                  <a:gd name="T9" fmla="*/ 292 h 292"/>
                  <a:gd name="T10" fmla="*/ 138 w 274"/>
                  <a:gd name="T11" fmla="*/ 290 h 292"/>
                  <a:gd name="T12" fmla="*/ 274 w 274"/>
                  <a:gd name="T13" fmla="*/ 157 h 292"/>
                  <a:gd name="T14" fmla="*/ 271 w 274"/>
                  <a:gd name="T15" fmla="*/ 0 h 292"/>
                  <a:gd name="T16" fmla="*/ 2 w 274"/>
                  <a:gd name="T17" fmla="*/ 0 h 292"/>
                  <a:gd name="T18" fmla="*/ 0 w 274"/>
                  <a:gd name="T19" fmla="*/ 15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4" h="292">
                    <a:moveTo>
                      <a:pt x="0" y="157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36" y="292"/>
                      <a:pt x="136" y="292"/>
                      <a:pt x="136" y="292"/>
                    </a:cubicBezTo>
                    <a:cubicBezTo>
                      <a:pt x="137" y="291"/>
                      <a:pt x="137" y="291"/>
                      <a:pt x="137" y="291"/>
                    </a:cubicBezTo>
                    <a:cubicBezTo>
                      <a:pt x="138" y="292"/>
                      <a:pt x="138" y="292"/>
                      <a:pt x="138" y="292"/>
                    </a:cubicBezTo>
                    <a:cubicBezTo>
                      <a:pt x="138" y="290"/>
                      <a:pt x="138" y="290"/>
                      <a:pt x="138" y="290"/>
                    </a:cubicBezTo>
                    <a:cubicBezTo>
                      <a:pt x="274" y="157"/>
                      <a:pt x="274" y="157"/>
                      <a:pt x="274" y="157"/>
                    </a:cubicBezTo>
                    <a:cubicBezTo>
                      <a:pt x="274" y="157"/>
                      <a:pt x="274" y="95"/>
                      <a:pt x="27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95"/>
                      <a:pt x="0" y="157"/>
                      <a:pt x="0" y="157"/>
                    </a:cubicBezTo>
                    <a:close/>
                  </a:path>
                </a:pathLst>
              </a:custGeom>
              <a:solidFill>
                <a:srgbClr val="E20A16"/>
              </a:solidFill>
              <a:ln>
                <a:noFill/>
              </a:ln>
            </p:spPr>
            <p:txBody>
              <a:bodyPr vert="horz" wrap="square" lIns="108000" tIns="10800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Bebas Neue" panose="020B0506020202020201" pitchFamily="34" charset="0"/>
                </a:endParaRPr>
              </a:p>
            </p:txBody>
          </p:sp>
        </p:grpSp>
      </p:grpSp>
      <p:pic>
        <p:nvPicPr>
          <p:cNvPr id="75" name="Picture 4" descr="http://pskepr.ru/images/beelin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30" y="1950633"/>
            <a:ext cx="1959813" cy="63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http://rzd.vidicor.ru/pic/rz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78" y="3215935"/>
            <a:ext cx="1705588" cy="33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81350" y="1938635"/>
            <a:ext cx="2519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cs typeface="Arial" panose="020B0604020202020204" pitchFamily="34" charset="0"/>
              </a:rPr>
              <a:t>Публичное акционерное общество </a:t>
            </a:r>
          </a:p>
          <a:p>
            <a:pPr>
              <a:defRPr/>
            </a:pPr>
            <a:r>
              <a:rPr lang="ru-RU" sz="1200" dirty="0">
                <a:cs typeface="Arial" panose="020B0604020202020204" pitchFamily="34" charset="0"/>
              </a:rPr>
              <a:t>«Вымпел-Коммуникации» </a:t>
            </a:r>
          </a:p>
          <a:p>
            <a:pPr>
              <a:defRPr/>
            </a:pPr>
            <a:r>
              <a:rPr lang="ru-RU" sz="1200" dirty="0">
                <a:cs typeface="Arial" panose="020B0604020202020204" pitchFamily="34" charset="0"/>
              </a:rPr>
              <a:t>(ПАО «ВымпелКом»)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43250" y="3053060"/>
            <a:ext cx="2658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cs typeface="Arial" panose="020B0604020202020204" pitchFamily="34" charset="0"/>
              </a:rPr>
              <a:t>Открытое акционерное общество </a:t>
            </a:r>
          </a:p>
          <a:p>
            <a:pPr>
              <a:defRPr/>
            </a:pPr>
            <a:r>
              <a:rPr lang="ru-RU" sz="1200" dirty="0">
                <a:cs typeface="Arial" panose="020B0604020202020204" pitchFamily="34" charset="0"/>
              </a:rPr>
              <a:t>«Российские железные дороги»</a:t>
            </a:r>
          </a:p>
          <a:p>
            <a:pPr>
              <a:defRPr/>
            </a:pPr>
            <a:r>
              <a:rPr lang="ru-RU" sz="1200" dirty="0">
                <a:cs typeface="Arial" panose="020B0604020202020204" pitchFamily="34" charset="0"/>
              </a:rPr>
              <a:t>(ОАО «РЖД»)</a:t>
            </a:r>
          </a:p>
        </p:txBody>
      </p:sp>
      <p:sp>
        <p:nvSpPr>
          <p:cNvPr id="79" name="Freeform 15"/>
          <p:cNvSpPr>
            <a:spLocks/>
          </p:cNvSpPr>
          <p:nvPr/>
        </p:nvSpPr>
        <p:spPr bwMode="gray">
          <a:xfrm>
            <a:off x="7095408" y="2090830"/>
            <a:ext cx="159675" cy="314135"/>
          </a:xfrm>
          <a:custGeom>
            <a:avLst/>
            <a:gdLst>
              <a:gd name="T0" fmla="*/ 99 w 104"/>
              <a:gd name="T1" fmla="*/ 0 h 204"/>
              <a:gd name="T2" fmla="*/ 99 w 104"/>
              <a:gd name="T3" fmla="*/ 20 h 204"/>
              <a:gd name="T4" fmla="*/ 26 w 104"/>
              <a:gd name="T5" fmla="*/ 20 h 204"/>
              <a:gd name="T6" fmla="*/ 26 w 104"/>
              <a:gd name="T7" fmla="*/ 76 h 204"/>
              <a:gd name="T8" fmla="*/ 56 w 104"/>
              <a:gd name="T9" fmla="*/ 64 h 204"/>
              <a:gd name="T10" fmla="*/ 92 w 104"/>
              <a:gd name="T11" fmla="*/ 78 h 204"/>
              <a:gd name="T12" fmla="*/ 104 w 104"/>
              <a:gd name="T13" fmla="*/ 120 h 204"/>
              <a:gd name="T14" fmla="*/ 104 w 104"/>
              <a:gd name="T15" fmla="*/ 148 h 204"/>
              <a:gd name="T16" fmla="*/ 91 w 104"/>
              <a:gd name="T17" fmla="*/ 189 h 204"/>
              <a:gd name="T18" fmla="*/ 52 w 104"/>
              <a:gd name="T19" fmla="*/ 204 h 204"/>
              <a:gd name="T20" fmla="*/ 14 w 104"/>
              <a:gd name="T21" fmla="*/ 189 h 204"/>
              <a:gd name="T22" fmla="*/ 0 w 104"/>
              <a:gd name="T23" fmla="*/ 148 h 204"/>
              <a:gd name="T24" fmla="*/ 26 w 104"/>
              <a:gd name="T25" fmla="*/ 148 h 204"/>
              <a:gd name="T26" fmla="*/ 52 w 104"/>
              <a:gd name="T27" fmla="*/ 183 h 204"/>
              <a:gd name="T28" fmla="*/ 79 w 104"/>
              <a:gd name="T29" fmla="*/ 148 h 204"/>
              <a:gd name="T30" fmla="*/ 79 w 104"/>
              <a:gd name="T31" fmla="*/ 120 h 204"/>
              <a:gd name="T32" fmla="*/ 52 w 104"/>
              <a:gd name="T33" fmla="*/ 84 h 204"/>
              <a:gd name="T34" fmla="*/ 33 w 104"/>
              <a:gd name="T35" fmla="*/ 92 h 204"/>
              <a:gd name="T36" fmla="*/ 26 w 104"/>
              <a:gd name="T37" fmla="*/ 112 h 204"/>
              <a:gd name="T38" fmla="*/ 0 w 104"/>
              <a:gd name="T39" fmla="*/ 112 h 204"/>
              <a:gd name="T40" fmla="*/ 0 w 104"/>
              <a:gd name="T41" fmla="*/ 0 h 204"/>
              <a:gd name="T42" fmla="*/ 99 w 104"/>
              <a:gd name="T43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4" h="204">
                <a:moveTo>
                  <a:pt x="99" y="0"/>
                </a:moveTo>
                <a:cubicBezTo>
                  <a:pt x="99" y="20"/>
                  <a:pt x="99" y="20"/>
                  <a:pt x="99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76"/>
                  <a:pt x="26" y="76"/>
                  <a:pt x="26" y="76"/>
                </a:cubicBezTo>
                <a:cubicBezTo>
                  <a:pt x="33" y="68"/>
                  <a:pt x="44" y="64"/>
                  <a:pt x="56" y="64"/>
                </a:cubicBezTo>
                <a:cubicBezTo>
                  <a:pt x="71" y="64"/>
                  <a:pt x="83" y="69"/>
                  <a:pt x="92" y="78"/>
                </a:cubicBezTo>
                <a:cubicBezTo>
                  <a:pt x="100" y="88"/>
                  <a:pt x="104" y="102"/>
                  <a:pt x="104" y="120"/>
                </a:cubicBezTo>
                <a:cubicBezTo>
                  <a:pt x="104" y="148"/>
                  <a:pt x="104" y="148"/>
                  <a:pt x="104" y="148"/>
                </a:cubicBezTo>
                <a:cubicBezTo>
                  <a:pt x="104" y="165"/>
                  <a:pt x="100" y="179"/>
                  <a:pt x="91" y="189"/>
                </a:cubicBezTo>
                <a:cubicBezTo>
                  <a:pt x="82" y="199"/>
                  <a:pt x="69" y="204"/>
                  <a:pt x="52" y="204"/>
                </a:cubicBezTo>
                <a:cubicBezTo>
                  <a:pt x="36" y="204"/>
                  <a:pt x="23" y="199"/>
                  <a:pt x="14" y="189"/>
                </a:cubicBezTo>
                <a:cubicBezTo>
                  <a:pt x="5" y="180"/>
                  <a:pt x="0" y="166"/>
                  <a:pt x="0" y="148"/>
                </a:cubicBezTo>
                <a:cubicBezTo>
                  <a:pt x="26" y="148"/>
                  <a:pt x="26" y="148"/>
                  <a:pt x="26" y="148"/>
                </a:cubicBezTo>
                <a:cubicBezTo>
                  <a:pt x="26" y="171"/>
                  <a:pt x="35" y="183"/>
                  <a:pt x="52" y="183"/>
                </a:cubicBezTo>
                <a:cubicBezTo>
                  <a:pt x="70" y="183"/>
                  <a:pt x="79" y="171"/>
                  <a:pt x="79" y="148"/>
                </a:cubicBezTo>
                <a:cubicBezTo>
                  <a:pt x="79" y="120"/>
                  <a:pt x="79" y="120"/>
                  <a:pt x="79" y="120"/>
                </a:cubicBezTo>
                <a:cubicBezTo>
                  <a:pt x="79" y="96"/>
                  <a:pt x="70" y="84"/>
                  <a:pt x="52" y="84"/>
                </a:cubicBezTo>
                <a:cubicBezTo>
                  <a:pt x="45" y="84"/>
                  <a:pt x="39" y="87"/>
                  <a:pt x="33" y="92"/>
                </a:cubicBezTo>
                <a:cubicBezTo>
                  <a:pt x="28" y="98"/>
                  <a:pt x="26" y="104"/>
                  <a:pt x="26" y="112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0"/>
                  <a:pt x="0" y="0"/>
                  <a:pt x="0" y="0"/>
                </a:cubicBezTo>
                <a:lnTo>
                  <a:pt x="9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>
            <a:innerShdw dist="127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0" name="Freeform 13"/>
          <p:cNvSpPr>
            <a:spLocks noEditPoints="1"/>
          </p:cNvSpPr>
          <p:nvPr/>
        </p:nvSpPr>
        <p:spPr bwMode="gray">
          <a:xfrm>
            <a:off x="7289786" y="2098979"/>
            <a:ext cx="181181" cy="305010"/>
          </a:xfrm>
          <a:custGeom>
            <a:avLst/>
            <a:gdLst>
              <a:gd name="T0" fmla="*/ 165 w 278"/>
              <a:gd name="T1" fmla="*/ 468 h 468"/>
              <a:gd name="T2" fmla="*/ 165 w 278"/>
              <a:gd name="T3" fmla="*/ 359 h 468"/>
              <a:gd name="T4" fmla="*/ 0 w 278"/>
              <a:gd name="T5" fmla="*/ 359 h 468"/>
              <a:gd name="T6" fmla="*/ 0 w 278"/>
              <a:gd name="T7" fmla="*/ 305 h 468"/>
              <a:gd name="T8" fmla="*/ 153 w 278"/>
              <a:gd name="T9" fmla="*/ 0 h 468"/>
              <a:gd name="T10" fmla="*/ 224 w 278"/>
              <a:gd name="T11" fmla="*/ 0 h 468"/>
              <a:gd name="T12" fmla="*/ 224 w 278"/>
              <a:gd name="T13" fmla="*/ 310 h 468"/>
              <a:gd name="T14" fmla="*/ 278 w 278"/>
              <a:gd name="T15" fmla="*/ 310 h 468"/>
              <a:gd name="T16" fmla="*/ 278 w 278"/>
              <a:gd name="T17" fmla="*/ 359 h 468"/>
              <a:gd name="T18" fmla="*/ 224 w 278"/>
              <a:gd name="T19" fmla="*/ 359 h 468"/>
              <a:gd name="T20" fmla="*/ 224 w 278"/>
              <a:gd name="T21" fmla="*/ 468 h 468"/>
              <a:gd name="T22" fmla="*/ 165 w 278"/>
              <a:gd name="T23" fmla="*/ 468 h 468"/>
              <a:gd name="T24" fmla="*/ 49 w 278"/>
              <a:gd name="T25" fmla="*/ 310 h 468"/>
              <a:gd name="T26" fmla="*/ 165 w 278"/>
              <a:gd name="T27" fmla="*/ 310 h 468"/>
              <a:gd name="T28" fmla="*/ 165 w 278"/>
              <a:gd name="T29" fmla="*/ 83 h 468"/>
              <a:gd name="T30" fmla="*/ 49 w 278"/>
              <a:gd name="T31" fmla="*/ 31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78" h="468">
                <a:moveTo>
                  <a:pt x="165" y="468"/>
                </a:moveTo>
                <a:lnTo>
                  <a:pt x="165" y="359"/>
                </a:lnTo>
                <a:lnTo>
                  <a:pt x="0" y="359"/>
                </a:lnTo>
                <a:lnTo>
                  <a:pt x="0" y="305"/>
                </a:lnTo>
                <a:lnTo>
                  <a:pt x="153" y="0"/>
                </a:lnTo>
                <a:lnTo>
                  <a:pt x="224" y="0"/>
                </a:lnTo>
                <a:lnTo>
                  <a:pt x="224" y="310"/>
                </a:lnTo>
                <a:lnTo>
                  <a:pt x="278" y="310"/>
                </a:lnTo>
                <a:lnTo>
                  <a:pt x="278" y="359"/>
                </a:lnTo>
                <a:lnTo>
                  <a:pt x="224" y="359"/>
                </a:lnTo>
                <a:lnTo>
                  <a:pt x="224" y="468"/>
                </a:lnTo>
                <a:lnTo>
                  <a:pt x="165" y="468"/>
                </a:lnTo>
                <a:close/>
                <a:moveTo>
                  <a:pt x="49" y="310"/>
                </a:moveTo>
                <a:lnTo>
                  <a:pt x="165" y="310"/>
                </a:lnTo>
                <a:lnTo>
                  <a:pt x="165" y="83"/>
                </a:lnTo>
                <a:lnTo>
                  <a:pt x="49" y="3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>
            <a:innerShdw dist="127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81" name="Freeform 13"/>
          <p:cNvSpPr>
            <a:spLocks noEditPoints="1"/>
          </p:cNvSpPr>
          <p:nvPr/>
        </p:nvSpPr>
        <p:spPr bwMode="gray">
          <a:xfrm>
            <a:off x="7080236" y="3203879"/>
            <a:ext cx="181181" cy="305010"/>
          </a:xfrm>
          <a:custGeom>
            <a:avLst/>
            <a:gdLst>
              <a:gd name="T0" fmla="*/ 165 w 278"/>
              <a:gd name="T1" fmla="*/ 468 h 468"/>
              <a:gd name="T2" fmla="*/ 165 w 278"/>
              <a:gd name="T3" fmla="*/ 359 h 468"/>
              <a:gd name="T4" fmla="*/ 0 w 278"/>
              <a:gd name="T5" fmla="*/ 359 h 468"/>
              <a:gd name="T6" fmla="*/ 0 w 278"/>
              <a:gd name="T7" fmla="*/ 305 h 468"/>
              <a:gd name="T8" fmla="*/ 153 w 278"/>
              <a:gd name="T9" fmla="*/ 0 h 468"/>
              <a:gd name="T10" fmla="*/ 224 w 278"/>
              <a:gd name="T11" fmla="*/ 0 h 468"/>
              <a:gd name="T12" fmla="*/ 224 w 278"/>
              <a:gd name="T13" fmla="*/ 310 h 468"/>
              <a:gd name="T14" fmla="*/ 278 w 278"/>
              <a:gd name="T15" fmla="*/ 310 h 468"/>
              <a:gd name="T16" fmla="*/ 278 w 278"/>
              <a:gd name="T17" fmla="*/ 359 h 468"/>
              <a:gd name="T18" fmla="*/ 224 w 278"/>
              <a:gd name="T19" fmla="*/ 359 h 468"/>
              <a:gd name="T20" fmla="*/ 224 w 278"/>
              <a:gd name="T21" fmla="*/ 468 h 468"/>
              <a:gd name="T22" fmla="*/ 165 w 278"/>
              <a:gd name="T23" fmla="*/ 468 h 468"/>
              <a:gd name="T24" fmla="*/ 49 w 278"/>
              <a:gd name="T25" fmla="*/ 310 h 468"/>
              <a:gd name="T26" fmla="*/ 165 w 278"/>
              <a:gd name="T27" fmla="*/ 310 h 468"/>
              <a:gd name="T28" fmla="*/ 165 w 278"/>
              <a:gd name="T29" fmla="*/ 83 h 468"/>
              <a:gd name="T30" fmla="*/ 49 w 278"/>
              <a:gd name="T31" fmla="*/ 31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78" h="468">
                <a:moveTo>
                  <a:pt x="165" y="468"/>
                </a:moveTo>
                <a:lnTo>
                  <a:pt x="165" y="359"/>
                </a:lnTo>
                <a:lnTo>
                  <a:pt x="0" y="359"/>
                </a:lnTo>
                <a:lnTo>
                  <a:pt x="0" y="305"/>
                </a:lnTo>
                <a:lnTo>
                  <a:pt x="153" y="0"/>
                </a:lnTo>
                <a:lnTo>
                  <a:pt x="224" y="0"/>
                </a:lnTo>
                <a:lnTo>
                  <a:pt x="224" y="310"/>
                </a:lnTo>
                <a:lnTo>
                  <a:pt x="278" y="310"/>
                </a:lnTo>
                <a:lnTo>
                  <a:pt x="278" y="359"/>
                </a:lnTo>
                <a:lnTo>
                  <a:pt x="224" y="359"/>
                </a:lnTo>
                <a:lnTo>
                  <a:pt x="224" y="468"/>
                </a:lnTo>
                <a:lnTo>
                  <a:pt x="165" y="468"/>
                </a:lnTo>
                <a:close/>
                <a:moveTo>
                  <a:pt x="49" y="310"/>
                </a:moveTo>
                <a:lnTo>
                  <a:pt x="165" y="310"/>
                </a:lnTo>
                <a:lnTo>
                  <a:pt x="165" y="83"/>
                </a:lnTo>
                <a:lnTo>
                  <a:pt x="49" y="3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>
            <a:innerShdw dist="127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82" name="Freeform 17"/>
          <p:cNvSpPr>
            <a:spLocks noEditPoints="1"/>
          </p:cNvSpPr>
          <p:nvPr/>
        </p:nvSpPr>
        <p:spPr bwMode="gray">
          <a:xfrm>
            <a:off x="7282026" y="3203879"/>
            <a:ext cx="161630" cy="304994"/>
          </a:xfrm>
          <a:custGeom>
            <a:avLst/>
            <a:gdLst>
              <a:gd name="T0" fmla="*/ 52 w 105"/>
              <a:gd name="T1" fmla="*/ 0 h 210"/>
              <a:gd name="T2" fmla="*/ 91 w 105"/>
              <a:gd name="T3" fmla="*/ 13 h 210"/>
              <a:gd name="T4" fmla="*/ 105 w 105"/>
              <a:gd name="T5" fmla="*/ 50 h 210"/>
              <a:gd name="T6" fmla="*/ 105 w 105"/>
              <a:gd name="T7" fmla="*/ 56 h 210"/>
              <a:gd name="T8" fmla="*/ 79 w 105"/>
              <a:gd name="T9" fmla="*/ 56 h 210"/>
              <a:gd name="T10" fmla="*/ 79 w 105"/>
              <a:gd name="T11" fmla="*/ 50 h 210"/>
              <a:gd name="T12" fmla="*/ 72 w 105"/>
              <a:gd name="T13" fmla="*/ 28 h 210"/>
              <a:gd name="T14" fmla="*/ 52 w 105"/>
              <a:gd name="T15" fmla="*/ 21 h 210"/>
              <a:gd name="T16" fmla="*/ 26 w 105"/>
              <a:gd name="T17" fmla="*/ 56 h 210"/>
              <a:gd name="T18" fmla="*/ 26 w 105"/>
              <a:gd name="T19" fmla="*/ 87 h 210"/>
              <a:gd name="T20" fmla="*/ 56 w 105"/>
              <a:gd name="T21" fmla="*/ 75 h 210"/>
              <a:gd name="T22" fmla="*/ 105 w 105"/>
              <a:gd name="T23" fmla="*/ 131 h 210"/>
              <a:gd name="T24" fmla="*/ 105 w 105"/>
              <a:gd name="T25" fmla="*/ 154 h 210"/>
              <a:gd name="T26" fmla="*/ 91 w 105"/>
              <a:gd name="T27" fmla="*/ 195 h 210"/>
              <a:gd name="T28" fmla="*/ 52 w 105"/>
              <a:gd name="T29" fmla="*/ 210 h 210"/>
              <a:gd name="T30" fmla="*/ 14 w 105"/>
              <a:gd name="T31" fmla="*/ 195 h 210"/>
              <a:gd name="T32" fmla="*/ 0 w 105"/>
              <a:gd name="T33" fmla="*/ 154 h 210"/>
              <a:gd name="T34" fmla="*/ 0 w 105"/>
              <a:gd name="T35" fmla="*/ 56 h 210"/>
              <a:gd name="T36" fmla="*/ 14 w 105"/>
              <a:gd name="T37" fmla="*/ 14 h 210"/>
              <a:gd name="T38" fmla="*/ 52 w 105"/>
              <a:gd name="T39" fmla="*/ 0 h 210"/>
              <a:gd name="T40" fmla="*/ 26 w 105"/>
              <a:gd name="T41" fmla="*/ 131 h 210"/>
              <a:gd name="T42" fmla="*/ 26 w 105"/>
              <a:gd name="T43" fmla="*/ 154 h 210"/>
              <a:gd name="T44" fmla="*/ 52 w 105"/>
              <a:gd name="T45" fmla="*/ 189 h 210"/>
              <a:gd name="T46" fmla="*/ 79 w 105"/>
              <a:gd name="T47" fmla="*/ 154 h 210"/>
              <a:gd name="T48" fmla="*/ 79 w 105"/>
              <a:gd name="T49" fmla="*/ 131 h 210"/>
              <a:gd name="T50" fmla="*/ 73 w 105"/>
              <a:gd name="T51" fmla="*/ 105 h 210"/>
              <a:gd name="T52" fmla="*/ 52 w 105"/>
              <a:gd name="T53" fmla="*/ 96 h 210"/>
              <a:gd name="T54" fmla="*/ 33 w 105"/>
              <a:gd name="T55" fmla="*/ 105 h 210"/>
              <a:gd name="T56" fmla="*/ 26 w 105"/>
              <a:gd name="T57" fmla="*/ 131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5" h="210">
                <a:moveTo>
                  <a:pt x="52" y="0"/>
                </a:moveTo>
                <a:cubicBezTo>
                  <a:pt x="69" y="0"/>
                  <a:pt x="82" y="4"/>
                  <a:pt x="91" y="13"/>
                </a:cubicBezTo>
                <a:cubicBezTo>
                  <a:pt x="100" y="22"/>
                  <a:pt x="105" y="34"/>
                  <a:pt x="105" y="50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79" y="56"/>
                  <a:pt x="79" y="56"/>
                  <a:pt x="79" y="56"/>
                </a:cubicBezTo>
                <a:cubicBezTo>
                  <a:pt x="79" y="50"/>
                  <a:pt x="79" y="50"/>
                  <a:pt x="79" y="50"/>
                </a:cubicBezTo>
                <a:cubicBezTo>
                  <a:pt x="79" y="40"/>
                  <a:pt x="77" y="33"/>
                  <a:pt x="72" y="28"/>
                </a:cubicBezTo>
                <a:cubicBezTo>
                  <a:pt x="68" y="23"/>
                  <a:pt x="61" y="21"/>
                  <a:pt x="52" y="21"/>
                </a:cubicBezTo>
                <a:cubicBezTo>
                  <a:pt x="35" y="21"/>
                  <a:pt x="26" y="32"/>
                  <a:pt x="26" y="56"/>
                </a:cubicBezTo>
                <a:cubicBezTo>
                  <a:pt x="26" y="87"/>
                  <a:pt x="26" y="87"/>
                  <a:pt x="26" y="87"/>
                </a:cubicBezTo>
                <a:cubicBezTo>
                  <a:pt x="34" y="79"/>
                  <a:pt x="44" y="75"/>
                  <a:pt x="56" y="75"/>
                </a:cubicBezTo>
                <a:cubicBezTo>
                  <a:pt x="88" y="75"/>
                  <a:pt x="105" y="94"/>
                  <a:pt x="105" y="131"/>
                </a:cubicBezTo>
                <a:cubicBezTo>
                  <a:pt x="105" y="154"/>
                  <a:pt x="105" y="154"/>
                  <a:pt x="105" y="154"/>
                </a:cubicBezTo>
                <a:cubicBezTo>
                  <a:pt x="105" y="172"/>
                  <a:pt x="100" y="186"/>
                  <a:pt x="91" y="195"/>
                </a:cubicBezTo>
                <a:cubicBezTo>
                  <a:pt x="82" y="205"/>
                  <a:pt x="69" y="210"/>
                  <a:pt x="52" y="210"/>
                </a:cubicBezTo>
                <a:cubicBezTo>
                  <a:pt x="36" y="210"/>
                  <a:pt x="23" y="205"/>
                  <a:pt x="14" y="195"/>
                </a:cubicBezTo>
                <a:cubicBezTo>
                  <a:pt x="5" y="186"/>
                  <a:pt x="0" y="172"/>
                  <a:pt x="0" y="154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38"/>
                  <a:pt x="5" y="24"/>
                  <a:pt x="14" y="14"/>
                </a:cubicBezTo>
                <a:cubicBezTo>
                  <a:pt x="23" y="5"/>
                  <a:pt x="36" y="0"/>
                  <a:pt x="52" y="0"/>
                </a:cubicBezTo>
                <a:close/>
                <a:moveTo>
                  <a:pt x="26" y="131"/>
                </a:moveTo>
                <a:cubicBezTo>
                  <a:pt x="26" y="154"/>
                  <a:pt x="26" y="154"/>
                  <a:pt x="26" y="154"/>
                </a:cubicBezTo>
                <a:cubicBezTo>
                  <a:pt x="26" y="177"/>
                  <a:pt x="35" y="189"/>
                  <a:pt x="52" y="189"/>
                </a:cubicBezTo>
                <a:cubicBezTo>
                  <a:pt x="70" y="189"/>
                  <a:pt x="79" y="177"/>
                  <a:pt x="79" y="154"/>
                </a:cubicBezTo>
                <a:cubicBezTo>
                  <a:pt x="79" y="131"/>
                  <a:pt x="79" y="131"/>
                  <a:pt x="79" y="131"/>
                </a:cubicBezTo>
                <a:cubicBezTo>
                  <a:pt x="79" y="119"/>
                  <a:pt x="77" y="111"/>
                  <a:pt x="73" y="105"/>
                </a:cubicBezTo>
                <a:cubicBezTo>
                  <a:pt x="68" y="99"/>
                  <a:pt x="62" y="96"/>
                  <a:pt x="52" y="96"/>
                </a:cubicBezTo>
                <a:cubicBezTo>
                  <a:pt x="44" y="96"/>
                  <a:pt x="37" y="99"/>
                  <a:pt x="33" y="105"/>
                </a:cubicBezTo>
                <a:cubicBezTo>
                  <a:pt x="28" y="111"/>
                  <a:pt x="26" y="120"/>
                  <a:pt x="26" y="13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>
            <a:innerShdw dist="127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362825" y="1924050"/>
            <a:ext cx="514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372350" y="3028950"/>
            <a:ext cx="514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336862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alphaModFix amt="60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val 13"/>
          <p:cNvSpPr>
            <a:spLocks noChangeAspect="1" noChangeArrowheads="1"/>
          </p:cNvSpPr>
          <p:nvPr/>
        </p:nvSpPr>
        <p:spPr bwMode="gray">
          <a:xfrm>
            <a:off x="1826573" y="490379"/>
            <a:ext cx="1801426" cy="1801426"/>
          </a:xfrm>
          <a:prstGeom prst="ellipse">
            <a:avLst/>
          </a:prstGeom>
          <a:solidFill>
            <a:srgbClr val="E42326"/>
          </a:solidFill>
          <a:ln w="158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3000" y="0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6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0"/>
                        <a:ext cx="119063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1" y="76885"/>
            <a:ext cx="7391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РАСКОМ ФАКТЫ</a:t>
            </a:r>
            <a:endParaRPr lang="ru-RU" sz="2400" dirty="0">
              <a:latin typeface="+mj-lt"/>
            </a:endParaRPr>
          </a:p>
        </p:txBody>
      </p:sp>
      <p:sp>
        <p:nvSpPr>
          <p:cNvPr id="190" name="Rechteck 48"/>
          <p:cNvSpPr/>
          <p:nvPr/>
        </p:nvSpPr>
        <p:spPr bwMode="gray">
          <a:xfrm>
            <a:off x="5911389" y="1450765"/>
            <a:ext cx="13597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6" name="Freeform 334" descr="© INSCALE GmbH, 21.06.2010"/>
          <p:cNvSpPr>
            <a:spLocks/>
          </p:cNvSpPr>
          <p:nvPr/>
        </p:nvSpPr>
        <p:spPr bwMode="gray">
          <a:xfrm>
            <a:off x="2422825" y="654341"/>
            <a:ext cx="304461" cy="305931"/>
          </a:xfrm>
          <a:custGeom>
            <a:avLst/>
            <a:gdLst>
              <a:gd name="T0" fmla="*/ 508 w 508"/>
              <a:gd name="T1" fmla="*/ 194 h 508"/>
              <a:gd name="T2" fmla="*/ 428 w 508"/>
              <a:gd name="T3" fmla="*/ 111 h 508"/>
              <a:gd name="T4" fmla="*/ 407 w 508"/>
              <a:gd name="T5" fmla="*/ 90 h 508"/>
              <a:gd name="T6" fmla="*/ 317 w 508"/>
              <a:gd name="T7" fmla="*/ 0 h 508"/>
              <a:gd name="T8" fmla="*/ 104 w 508"/>
              <a:gd name="T9" fmla="*/ 215 h 508"/>
              <a:gd name="T10" fmla="*/ 5 w 508"/>
              <a:gd name="T11" fmla="*/ 116 h 508"/>
              <a:gd name="T12" fmla="*/ 0 w 508"/>
              <a:gd name="T13" fmla="*/ 508 h 508"/>
              <a:gd name="T14" fmla="*/ 395 w 508"/>
              <a:gd name="T15" fmla="*/ 505 h 508"/>
              <a:gd name="T16" fmla="*/ 296 w 508"/>
              <a:gd name="T17" fmla="*/ 406 h 508"/>
              <a:gd name="T18" fmla="*/ 341 w 508"/>
              <a:gd name="T19" fmla="*/ 361 h 508"/>
              <a:gd name="T20" fmla="*/ 362 w 508"/>
              <a:gd name="T21" fmla="*/ 340 h 508"/>
              <a:gd name="T22" fmla="*/ 508 w 508"/>
              <a:gd name="T23" fmla="*/ 194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08" h="508">
                <a:moveTo>
                  <a:pt x="508" y="194"/>
                </a:moveTo>
                <a:lnTo>
                  <a:pt x="428" y="111"/>
                </a:lnTo>
                <a:lnTo>
                  <a:pt x="407" y="90"/>
                </a:lnTo>
                <a:lnTo>
                  <a:pt x="317" y="0"/>
                </a:lnTo>
                <a:lnTo>
                  <a:pt x="104" y="215"/>
                </a:lnTo>
                <a:lnTo>
                  <a:pt x="5" y="116"/>
                </a:lnTo>
                <a:lnTo>
                  <a:pt x="0" y="508"/>
                </a:lnTo>
                <a:lnTo>
                  <a:pt x="395" y="505"/>
                </a:lnTo>
                <a:lnTo>
                  <a:pt x="296" y="406"/>
                </a:lnTo>
                <a:lnTo>
                  <a:pt x="341" y="361"/>
                </a:lnTo>
                <a:lnTo>
                  <a:pt x="362" y="340"/>
                </a:lnTo>
                <a:lnTo>
                  <a:pt x="508" y="194"/>
                </a:lnTo>
                <a:close/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7" name="Freeform 332" descr="© INSCALE GmbH, 21.06.2010"/>
          <p:cNvSpPr>
            <a:spLocks/>
          </p:cNvSpPr>
          <p:nvPr/>
        </p:nvSpPr>
        <p:spPr bwMode="gray">
          <a:xfrm>
            <a:off x="2644880" y="628935"/>
            <a:ext cx="235332" cy="285340"/>
          </a:xfrm>
          <a:custGeom>
            <a:avLst/>
            <a:gdLst>
              <a:gd name="T0" fmla="*/ 0 w 165"/>
              <a:gd name="T1" fmla="*/ 162 h 200"/>
              <a:gd name="T2" fmla="*/ 38 w 165"/>
              <a:gd name="T3" fmla="*/ 200 h 200"/>
              <a:gd name="T4" fmla="*/ 128 w 165"/>
              <a:gd name="T5" fmla="*/ 109 h 200"/>
              <a:gd name="T6" fmla="*/ 164 w 165"/>
              <a:gd name="T7" fmla="*/ 145 h 200"/>
              <a:gd name="T8" fmla="*/ 165 w 165"/>
              <a:gd name="T9" fmla="*/ 0 h 200"/>
              <a:gd name="T10" fmla="*/ 20 w 165"/>
              <a:gd name="T11" fmla="*/ 1 h 200"/>
              <a:gd name="T12" fmla="*/ 56 w 165"/>
              <a:gd name="T13" fmla="*/ 37 h 200"/>
              <a:gd name="T14" fmla="*/ 28 w 165"/>
              <a:gd name="T15" fmla="*/ 65 h 200"/>
              <a:gd name="T16" fmla="*/ 62 w 165"/>
              <a:gd name="T17" fmla="*/ 100 h 200"/>
              <a:gd name="T18" fmla="*/ 0 w 165"/>
              <a:gd name="T19" fmla="*/ 16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" h="200">
                <a:moveTo>
                  <a:pt x="0" y="162"/>
                </a:moveTo>
                <a:cubicBezTo>
                  <a:pt x="17" y="179"/>
                  <a:pt x="34" y="196"/>
                  <a:pt x="38" y="200"/>
                </a:cubicBezTo>
                <a:cubicBezTo>
                  <a:pt x="46" y="192"/>
                  <a:pt x="128" y="109"/>
                  <a:pt x="128" y="109"/>
                </a:cubicBezTo>
                <a:cubicBezTo>
                  <a:pt x="128" y="109"/>
                  <a:pt x="152" y="133"/>
                  <a:pt x="164" y="145"/>
                </a:cubicBezTo>
                <a:cubicBezTo>
                  <a:pt x="164" y="121"/>
                  <a:pt x="165" y="11"/>
                  <a:pt x="165" y="0"/>
                </a:cubicBezTo>
                <a:cubicBezTo>
                  <a:pt x="154" y="0"/>
                  <a:pt x="44" y="1"/>
                  <a:pt x="20" y="1"/>
                </a:cubicBezTo>
                <a:cubicBezTo>
                  <a:pt x="32" y="13"/>
                  <a:pt x="56" y="37"/>
                  <a:pt x="56" y="37"/>
                </a:cubicBezTo>
                <a:cubicBezTo>
                  <a:pt x="56" y="37"/>
                  <a:pt x="43" y="49"/>
                  <a:pt x="28" y="65"/>
                </a:cubicBezTo>
                <a:cubicBezTo>
                  <a:pt x="62" y="100"/>
                  <a:pt x="62" y="100"/>
                  <a:pt x="62" y="100"/>
                </a:cubicBezTo>
                <a:lnTo>
                  <a:pt x="0" y="162"/>
                </a:lnTo>
                <a:close/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94992" y="1015455"/>
            <a:ext cx="13916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50%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+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ru-RU" sz="1200" b="1" dirty="0">
                <a:solidFill>
                  <a:schemeClr val="bg1">
                    <a:lumMod val="75000"/>
                  </a:schemeClr>
                </a:solidFill>
              </a:rPr>
              <a:t>международного </a:t>
            </a:r>
          </a:p>
          <a:p>
            <a:pPr algn="ctr"/>
            <a:r>
              <a:rPr lang="ru-RU" sz="1200" b="1" dirty="0">
                <a:solidFill>
                  <a:schemeClr val="bg1">
                    <a:lumMod val="75000"/>
                  </a:schemeClr>
                </a:solidFill>
              </a:rPr>
              <a:t>трафика РФ</a:t>
            </a:r>
            <a:endParaRPr lang="en-US" sz="1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Oval 13"/>
          <p:cNvSpPr>
            <a:spLocks noChangeAspect="1" noChangeArrowheads="1"/>
          </p:cNvSpPr>
          <p:nvPr/>
        </p:nvSpPr>
        <p:spPr bwMode="gray">
          <a:xfrm>
            <a:off x="3724389" y="350750"/>
            <a:ext cx="1801426" cy="1801426"/>
          </a:xfrm>
          <a:prstGeom prst="ellipse">
            <a:avLst/>
          </a:prstGeom>
          <a:solidFill>
            <a:srgbClr val="0032B5"/>
          </a:solidFill>
          <a:ln w="158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006173" y="1005930"/>
            <a:ext cx="1341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№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ru-RU" sz="1200" b="1" dirty="0">
                <a:solidFill>
                  <a:schemeClr val="bg1">
                    <a:lumMod val="75000"/>
                  </a:schemeClr>
                </a:solidFill>
              </a:rPr>
              <a:t>в ТОП-10 РУНЕТА</a:t>
            </a:r>
            <a:r>
              <a:rPr lang="ru-RU" sz="1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sp>
        <p:nvSpPr>
          <p:cNvPr id="40" name="Oval 13"/>
          <p:cNvSpPr>
            <a:spLocks noChangeAspect="1" noChangeArrowheads="1"/>
          </p:cNvSpPr>
          <p:nvPr/>
        </p:nvSpPr>
        <p:spPr bwMode="gray">
          <a:xfrm>
            <a:off x="5648439" y="493625"/>
            <a:ext cx="1801426" cy="1801426"/>
          </a:xfrm>
          <a:prstGeom prst="ellipse">
            <a:avLst/>
          </a:prstGeom>
          <a:solidFill>
            <a:srgbClr val="E42326"/>
          </a:solidFill>
          <a:ln w="158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64" name="Picture 14" descr="http://cdn.onlinewebfonts.com/svg/download_534573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599" y="506557"/>
            <a:ext cx="391993" cy="41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5" descr="C:\Users\ialeynikova\AppData\Local\Temp\notesC7A056\~5146737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61" y="653174"/>
            <a:ext cx="487182" cy="48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Прямоугольник 138"/>
          <p:cNvSpPr>
            <a:spLocks noChangeAspect="1"/>
          </p:cNvSpPr>
          <p:nvPr/>
        </p:nvSpPr>
        <p:spPr>
          <a:xfrm>
            <a:off x="5760814" y="1244112"/>
            <a:ext cx="1573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100 точек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 +</a:t>
            </a:r>
            <a:endParaRPr lang="ru-RU" sz="20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ru-RU" sz="1200" b="1" dirty="0">
                <a:solidFill>
                  <a:schemeClr val="bg1">
                    <a:lumMod val="75000"/>
                  </a:schemeClr>
                </a:solidFill>
              </a:rPr>
              <a:t>присутствия 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4" name="Oval 13"/>
          <p:cNvSpPr>
            <a:spLocks noChangeAspect="1" noChangeArrowheads="1"/>
          </p:cNvSpPr>
          <p:nvPr/>
        </p:nvSpPr>
        <p:spPr bwMode="gray">
          <a:xfrm>
            <a:off x="1771237" y="2918854"/>
            <a:ext cx="1448626" cy="1448626"/>
          </a:xfrm>
          <a:prstGeom prst="ellipse">
            <a:avLst/>
          </a:prstGeom>
          <a:solidFill>
            <a:srgbClr val="0032B5"/>
          </a:solidFill>
          <a:ln w="158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400" dirty="0"/>
          </a:p>
        </p:txBody>
      </p:sp>
      <p:sp>
        <p:nvSpPr>
          <p:cNvPr id="45" name="Oval 13"/>
          <p:cNvSpPr>
            <a:spLocks noChangeAspect="1" noChangeArrowheads="1"/>
          </p:cNvSpPr>
          <p:nvPr/>
        </p:nvSpPr>
        <p:spPr bwMode="gray">
          <a:xfrm>
            <a:off x="4695010" y="2171226"/>
            <a:ext cx="1448626" cy="1448626"/>
          </a:xfrm>
          <a:prstGeom prst="ellipse">
            <a:avLst/>
          </a:prstGeom>
          <a:solidFill>
            <a:srgbClr val="0032B5"/>
          </a:solidFill>
          <a:ln w="158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Oval 13"/>
          <p:cNvSpPr>
            <a:spLocks noChangeAspect="1" noChangeArrowheads="1"/>
          </p:cNvSpPr>
          <p:nvPr/>
        </p:nvSpPr>
        <p:spPr bwMode="gray">
          <a:xfrm>
            <a:off x="6067010" y="2928379"/>
            <a:ext cx="1448626" cy="1448626"/>
          </a:xfrm>
          <a:prstGeom prst="ellipse">
            <a:avLst/>
          </a:prstGeom>
          <a:solidFill>
            <a:srgbClr val="E42326"/>
          </a:solidFill>
          <a:ln w="158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Oval 13"/>
          <p:cNvSpPr>
            <a:spLocks noChangeAspect="1" noChangeArrowheads="1"/>
          </p:cNvSpPr>
          <p:nvPr/>
        </p:nvSpPr>
        <p:spPr bwMode="gray">
          <a:xfrm>
            <a:off x="7267689" y="1484225"/>
            <a:ext cx="1801426" cy="1801426"/>
          </a:xfrm>
          <a:prstGeom prst="ellipse">
            <a:avLst/>
          </a:prstGeom>
          <a:solidFill>
            <a:srgbClr val="E42326"/>
          </a:solidFill>
          <a:ln w="158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Oval 13"/>
          <p:cNvSpPr>
            <a:spLocks noChangeAspect="1" noChangeArrowheads="1"/>
          </p:cNvSpPr>
          <p:nvPr/>
        </p:nvSpPr>
        <p:spPr bwMode="gray">
          <a:xfrm>
            <a:off x="219189" y="1493750"/>
            <a:ext cx="1801426" cy="1801426"/>
          </a:xfrm>
          <a:prstGeom prst="ellipse">
            <a:avLst/>
          </a:prstGeom>
          <a:solidFill>
            <a:srgbClr val="E42326"/>
          </a:solidFill>
          <a:ln w="158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Oval 13"/>
          <p:cNvSpPr>
            <a:spLocks noChangeAspect="1" noChangeArrowheads="1"/>
          </p:cNvSpPr>
          <p:nvPr/>
        </p:nvSpPr>
        <p:spPr bwMode="gray">
          <a:xfrm>
            <a:off x="3181970" y="2179472"/>
            <a:ext cx="1448626" cy="1448626"/>
          </a:xfrm>
          <a:prstGeom prst="ellipse">
            <a:avLst/>
          </a:prstGeom>
          <a:solidFill>
            <a:srgbClr val="E42326"/>
          </a:solidFill>
          <a:ln w="158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2" name="Picture 11" descr="C:\Users\ialeynikova\AppData\Local\Temp\notesC7A056\icon-5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90" y="1627617"/>
            <a:ext cx="565844" cy="56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355859" y="2225130"/>
            <a:ext cx="15552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bg1">
                    <a:lumMod val="75000"/>
                  </a:schemeClr>
                </a:solidFill>
              </a:rPr>
              <a:t>Протяженность, км</a:t>
            </a:r>
            <a:r>
              <a:rPr lang="ru-RU" sz="16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26 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000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 +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35" name="Picture 14" descr="http://cdn.onlinewebfonts.com/svg/download_534573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05" y="1713816"/>
            <a:ext cx="391993" cy="41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6972300" y="2082255"/>
            <a:ext cx="24098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№ 28 </a:t>
            </a:r>
          </a:p>
          <a:p>
            <a:pPr algn="ctr"/>
            <a:r>
              <a:rPr lang="ru-RU" sz="1200" b="1" dirty="0">
                <a:solidFill>
                  <a:schemeClr val="bg1">
                    <a:lumMod val="75000"/>
                  </a:schemeClr>
                </a:solidFill>
              </a:rPr>
              <a:t>в ТОП-50 </a:t>
            </a:r>
          </a:p>
          <a:p>
            <a:pPr algn="ctr"/>
            <a:r>
              <a:rPr lang="ru-RU" sz="1200" b="1" dirty="0">
                <a:solidFill>
                  <a:schemeClr val="bg1">
                    <a:lumMod val="75000"/>
                  </a:schemeClr>
                </a:solidFill>
              </a:rPr>
              <a:t>мировых IP сетей </a:t>
            </a:r>
          </a:p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pic>
        <p:nvPicPr>
          <p:cNvPr id="38" name="Picture 13" descr="C:\Users\ialeynikova\AppData\Local\Temp\notesC7A056\~1036746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786" y="3071356"/>
            <a:ext cx="502038" cy="50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1750374" y="3615780"/>
            <a:ext cx="14885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>
                    <a:lumMod val="75000"/>
                  </a:schemeClr>
                </a:solidFill>
              </a:rPr>
              <a:t>Соединения с сетями </a:t>
            </a:r>
          </a:p>
          <a:p>
            <a:pPr algn="ctr"/>
            <a:r>
              <a:rPr lang="ru-RU" sz="1100" b="1" dirty="0">
                <a:solidFill>
                  <a:schemeClr val="bg1">
                    <a:lumMod val="75000"/>
                  </a:schemeClr>
                </a:solidFill>
              </a:rPr>
              <a:t>Tier-1</a:t>
            </a:r>
            <a:r>
              <a:rPr lang="en-US" sz="11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1100" b="1" dirty="0">
                <a:solidFill>
                  <a:schemeClr val="bg1">
                    <a:lumMod val="75000"/>
                  </a:schemeClr>
                </a:solidFill>
              </a:rPr>
              <a:t>в Европе</a:t>
            </a:r>
          </a:p>
        </p:txBody>
      </p:sp>
      <p:pic>
        <p:nvPicPr>
          <p:cNvPr id="42" name="Picture 10" descr="C:\Users\ialeynikova\AppData\Local\Temp\notesC7A056\03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99" y="2307754"/>
            <a:ext cx="511585" cy="51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3206182" y="2882355"/>
            <a:ext cx="13981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>
                <a:solidFill>
                  <a:schemeClr val="bg1">
                    <a:lumMod val="75000"/>
                  </a:schemeClr>
                </a:solidFill>
              </a:rPr>
              <a:t>Партнер  </a:t>
            </a:r>
            <a:r>
              <a:rPr lang="ru-RU" sz="1100" b="1" dirty="0" smtClean="0">
                <a:solidFill>
                  <a:schemeClr val="bg1">
                    <a:lumMod val="75000"/>
                  </a:schemeClr>
                </a:solidFill>
              </a:rPr>
              <a:t>10-и </a:t>
            </a:r>
            <a:endParaRPr lang="ru-RU" sz="11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ru-RU" sz="1100" b="1" dirty="0">
                <a:solidFill>
                  <a:schemeClr val="bg1">
                    <a:lumMod val="75000"/>
                  </a:schemeClr>
                </a:solidFill>
              </a:rPr>
              <a:t>Международных </a:t>
            </a:r>
            <a:r>
              <a:rPr lang="en-US" sz="1100" b="1" dirty="0">
                <a:solidFill>
                  <a:schemeClr val="bg1">
                    <a:lumMod val="75000"/>
                  </a:schemeClr>
                </a:solidFill>
              </a:rPr>
              <a:t>IX</a:t>
            </a:r>
          </a:p>
        </p:txBody>
      </p:sp>
      <p:pic>
        <p:nvPicPr>
          <p:cNvPr id="31" name="Picture 9" descr="C:\Users\ialeynikova\AppData\Local\Temp\notesC7A056\01.pn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180" y="2318030"/>
            <a:ext cx="384285" cy="38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>
            <a:spLocks noChangeAspect="1"/>
          </p:cNvSpPr>
          <p:nvPr/>
        </p:nvSpPr>
        <p:spPr>
          <a:xfrm>
            <a:off x="4814490" y="2729981"/>
            <a:ext cx="1224371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>
                    <a:lumMod val="75000"/>
                  </a:schemeClr>
                </a:solidFill>
              </a:rPr>
              <a:t>Сеть  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6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+ </a:t>
            </a:r>
            <a:r>
              <a:rPr lang="ru-RU" sz="1100" b="1" dirty="0">
                <a:solidFill>
                  <a:schemeClr val="bg1">
                    <a:lumMod val="75000"/>
                  </a:schemeClr>
                </a:solidFill>
              </a:rPr>
              <a:t>магистральных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1100" b="1" dirty="0">
                <a:solidFill>
                  <a:schemeClr val="bg1">
                    <a:lumMod val="75000"/>
                  </a:schemeClr>
                </a:solidFill>
              </a:rPr>
              <a:t>узлов </a:t>
            </a:r>
            <a:endParaRPr lang="ru-RU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47" name="Прямая со стрелкой 46"/>
          <p:cNvCxnSpPr>
            <a:cxnSpLocks noChangeAspect="1"/>
          </p:cNvCxnSpPr>
          <p:nvPr/>
        </p:nvCxnSpPr>
        <p:spPr>
          <a:xfrm flipH="1">
            <a:off x="6522285" y="3216390"/>
            <a:ext cx="490751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cxnSpLocks noChangeAspect="1"/>
          </p:cNvCxnSpPr>
          <p:nvPr/>
        </p:nvCxnSpPr>
        <p:spPr>
          <a:xfrm>
            <a:off x="6839658" y="3636033"/>
            <a:ext cx="490751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>
            <a:spLocks noChangeAspect="1"/>
          </p:cNvSpPr>
          <p:nvPr/>
        </p:nvSpPr>
        <p:spPr>
          <a:xfrm>
            <a:off x="6178409" y="3296281"/>
            <a:ext cx="133684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1688">
              <a:lnSpc>
                <a:spcPct val="90000"/>
              </a:lnSpc>
              <a:spcAft>
                <a:spcPts val="600"/>
              </a:spcAft>
            </a:pPr>
            <a:r>
              <a:rPr lang="ru-RU" sz="1600" b="1" dirty="0">
                <a:solidFill>
                  <a:schemeClr val="bg1">
                    <a:lumMod val="75000"/>
                  </a:schemeClr>
                </a:solidFill>
              </a:rPr>
              <a:t>д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</a:rPr>
              <a:t>о </a:t>
            </a: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74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bg1">
                    <a:lumMod val="75000"/>
                  </a:schemeClr>
                </a:solidFill>
              </a:rPr>
              <a:t>Тбит/с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046149" y="3749130"/>
            <a:ext cx="14885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>
                    <a:lumMod val="75000"/>
                  </a:schemeClr>
                </a:solidFill>
              </a:rPr>
              <a:t>Пропускная способность сети</a:t>
            </a:r>
          </a:p>
        </p:txBody>
      </p:sp>
      <p:pic>
        <p:nvPicPr>
          <p:cNvPr id="154632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912" y="3876686"/>
            <a:ext cx="996268" cy="98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Номер слайда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843118" y="4760849"/>
            <a:ext cx="2133600" cy="273844"/>
          </a:xfrm>
        </p:spPr>
        <p:txBody>
          <a:bodyPr/>
          <a:lstStyle/>
          <a:p>
            <a:fld id="{E3E092D5-CC94-43A4-B610-8D7A57CC179E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506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alphaModFix amt="60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3000" y="0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3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0"/>
                        <a:ext cx="119063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843118" y="4760849"/>
            <a:ext cx="2133600" cy="273844"/>
          </a:xfrm>
        </p:spPr>
        <p:txBody>
          <a:bodyPr/>
          <a:lstStyle/>
          <a:p>
            <a:fld id="{E3E092D5-CC94-43A4-B610-8D7A57CC179E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1" y="76885"/>
            <a:ext cx="8731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УСЛУГИ, ПРЕДОСТАВЛЯЕМЫЕ ДЛЯ ОПЕРАТОРОВ</a:t>
            </a:r>
            <a:endParaRPr lang="ru-RU" sz="2400" dirty="0">
              <a:latin typeface="+mj-lt"/>
            </a:endParaRPr>
          </a:p>
        </p:txBody>
      </p:sp>
      <p:grpSp>
        <p:nvGrpSpPr>
          <p:cNvPr id="57" name="Gruppieren 1"/>
          <p:cNvGrpSpPr>
            <a:grpSpLocks noChangeAspect="1"/>
          </p:cNvGrpSpPr>
          <p:nvPr/>
        </p:nvGrpSpPr>
        <p:grpSpPr bwMode="gray">
          <a:xfrm>
            <a:off x="428625" y="1008521"/>
            <a:ext cx="8429625" cy="3097850"/>
            <a:chOff x="-97571" y="1553036"/>
            <a:chExt cx="12396499" cy="4555664"/>
          </a:xfrm>
        </p:grpSpPr>
        <p:sp>
          <p:nvSpPr>
            <p:cNvPr id="63" name="Freeform 38"/>
            <p:cNvSpPr>
              <a:spLocks/>
            </p:cNvSpPr>
            <p:nvPr/>
          </p:nvSpPr>
          <p:spPr bwMode="gray">
            <a:xfrm>
              <a:off x="70687" y="3854863"/>
              <a:ext cx="5642624" cy="2253837"/>
            </a:xfrm>
            <a:custGeom>
              <a:avLst/>
              <a:gdLst>
                <a:gd name="T0" fmla="*/ 2476 w 2660"/>
                <a:gd name="T1" fmla="*/ 12 h 1362"/>
                <a:gd name="T2" fmla="*/ 2468 w 2660"/>
                <a:gd name="T3" fmla="*/ 0 h 1362"/>
                <a:gd name="T4" fmla="*/ 2449 w 2660"/>
                <a:gd name="T5" fmla="*/ 0 h 1362"/>
                <a:gd name="T6" fmla="*/ 0 w 2660"/>
                <a:gd name="T7" fmla="*/ 0 h 1362"/>
                <a:gd name="T8" fmla="*/ 0 w 2660"/>
                <a:gd name="T9" fmla="*/ 1332 h 1362"/>
                <a:gd name="T10" fmla="*/ 0 w 2660"/>
                <a:gd name="T11" fmla="*/ 1362 h 1362"/>
                <a:gd name="T12" fmla="*/ 1663 w 2660"/>
                <a:gd name="T13" fmla="*/ 1362 h 1362"/>
                <a:gd name="T14" fmla="*/ 1698 w 2660"/>
                <a:gd name="T15" fmla="*/ 1362 h 1362"/>
                <a:gd name="T16" fmla="*/ 2066 w 2660"/>
                <a:gd name="T17" fmla="*/ 1362 h 1362"/>
                <a:gd name="T18" fmla="*/ 2083 w 2660"/>
                <a:gd name="T19" fmla="*/ 1332 h 1362"/>
                <a:gd name="T20" fmla="*/ 2660 w 2660"/>
                <a:gd name="T21" fmla="*/ 332 h 1362"/>
                <a:gd name="T22" fmla="*/ 2476 w 2660"/>
                <a:gd name="T23" fmla="*/ 12 h 1362"/>
                <a:gd name="connsiteX0" fmla="*/ 9331 w 10023"/>
                <a:gd name="connsiteY0" fmla="*/ 88 h 10000"/>
                <a:gd name="connsiteX1" fmla="*/ 9301 w 10023"/>
                <a:gd name="connsiteY1" fmla="*/ 0 h 10000"/>
                <a:gd name="connsiteX2" fmla="*/ 9230 w 10023"/>
                <a:gd name="connsiteY2" fmla="*/ 0 h 10000"/>
                <a:gd name="connsiteX3" fmla="*/ 0 w 10023"/>
                <a:gd name="connsiteY3" fmla="*/ 0 h 10000"/>
                <a:gd name="connsiteX4" fmla="*/ 23 w 10023"/>
                <a:gd name="connsiteY4" fmla="*/ 9780 h 10000"/>
                <a:gd name="connsiteX5" fmla="*/ 23 w 10023"/>
                <a:gd name="connsiteY5" fmla="*/ 10000 h 10000"/>
                <a:gd name="connsiteX6" fmla="*/ 6275 w 10023"/>
                <a:gd name="connsiteY6" fmla="*/ 10000 h 10000"/>
                <a:gd name="connsiteX7" fmla="*/ 6406 w 10023"/>
                <a:gd name="connsiteY7" fmla="*/ 10000 h 10000"/>
                <a:gd name="connsiteX8" fmla="*/ 7790 w 10023"/>
                <a:gd name="connsiteY8" fmla="*/ 10000 h 10000"/>
                <a:gd name="connsiteX9" fmla="*/ 7854 w 10023"/>
                <a:gd name="connsiteY9" fmla="*/ 9780 h 10000"/>
                <a:gd name="connsiteX10" fmla="*/ 10023 w 10023"/>
                <a:gd name="connsiteY10" fmla="*/ 2438 h 10000"/>
                <a:gd name="connsiteX11" fmla="*/ 9331 w 10023"/>
                <a:gd name="connsiteY11" fmla="*/ 88 h 10000"/>
                <a:gd name="connsiteX0" fmla="*/ 9353 w 10045"/>
                <a:gd name="connsiteY0" fmla="*/ 88 h 10000"/>
                <a:gd name="connsiteX1" fmla="*/ 9323 w 10045"/>
                <a:gd name="connsiteY1" fmla="*/ 0 h 10000"/>
                <a:gd name="connsiteX2" fmla="*/ 9252 w 10045"/>
                <a:gd name="connsiteY2" fmla="*/ 0 h 10000"/>
                <a:gd name="connsiteX3" fmla="*/ 22 w 10045"/>
                <a:gd name="connsiteY3" fmla="*/ 0 h 10000"/>
                <a:gd name="connsiteX4" fmla="*/ 45 w 10045"/>
                <a:gd name="connsiteY4" fmla="*/ 9780 h 10000"/>
                <a:gd name="connsiteX5" fmla="*/ 0 w 10045"/>
                <a:gd name="connsiteY5" fmla="*/ 10000 h 10000"/>
                <a:gd name="connsiteX6" fmla="*/ 6297 w 10045"/>
                <a:gd name="connsiteY6" fmla="*/ 10000 h 10000"/>
                <a:gd name="connsiteX7" fmla="*/ 6428 w 10045"/>
                <a:gd name="connsiteY7" fmla="*/ 10000 h 10000"/>
                <a:gd name="connsiteX8" fmla="*/ 7812 w 10045"/>
                <a:gd name="connsiteY8" fmla="*/ 10000 h 10000"/>
                <a:gd name="connsiteX9" fmla="*/ 7876 w 10045"/>
                <a:gd name="connsiteY9" fmla="*/ 9780 h 10000"/>
                <a:gd name="connsiteX10" fmla="*/ 10045 w 10045"/>
                <a:gd name="connsiteY10" fmla="*/ 2438 h 10000"/>
                <a:gd name="connsiteX11" fmla="*/ 9353 w 10045"/>
                <a:gd name="connsiteY11" fmla="*/ 88 h 10000"/>
                <a:gd name="connsiteX0" fmla="*/ 9357 w 10049"/>
                <a:gd name="connsiteY0" fmla="*/ 88 h 10000"/>
                <a:gd name="connsiteX1" fmla="*/ 9327 w 10049"/>
                <a:gd name="connsiteY1" fmla="*/ 0 h 10000"/>
                <a:gd name="connsiteX2" fmla="*/ 9256 w 10049"/>
                <a:gd name="connsiteY2" fmla="*/ 0 h 10000"/>
                <a:gd name="connsiteX3" fmla="*/ 26 w 10049"/>
                <a:gd name="connsiteY3" fmla="*/ 0 h 10000"/>
                <a:gd name="connsiteX4" fmla="*/ 4 w 10049"/>
                <a:gd name="connsiteY4" fmla="*/ 9780 h 10000"/>
                <a:gd name="connsiteX5" fmla="*/ 4 w 10049"/>
                <a:gd name="connsiteY5" fmla="*/ 10000 h 10000"/>
                <a:gd name="connsiteX6" fmla="*/ 6301 w 10049"/>
                <a:gd name="connsiteY6" fmla="*/ 10000 h 10000"/>
                <a:gd name="connsiteX7" fmla="*/ 6432 w 10049"/>
                <a:gd name="connsiteY7" fmla="*/ 10000 h 10000"/>
                <a:gd name="connsiteX8" fmla="*/ 7816 w 10049"/>
                <a:gd name="connsiteY8" fmla="*/ 10000 h 10000"/>
                <a:gd name="connsiteX9" fmla="*/ 7880 w 10049"/>
                <a:gd name="connsiteY9" fmla="*/ 9780 h 10000"/>
                <a:gd name="connsiteX10" fmla="*/ 10049 w 10049"/>
                <a:gd name="connsiteY10" fmla="*/ 2438 h 10000"/>
                <a:gd name="connsiteX11" fmla="*/ 9357 w 10049"/>
                <a:gd name="connsiteY11" fmla="*/ 88 h 10000"/>
                <a:gd name="connsiteX0" fmla="*/ 9376 w 10068"/>
                <a:gd name="connsiteY0" fmla="*/ 88 h 10000"/>
                <a:gd name="connsiteX1" fmla="*/ 9346 w 10068"/>
                <a:gd name="connsiteY1" fmla="*/ 0 h 10000"/>
                <a:gd name="connsiteX2" fmla="*/ 9275 w 10068"/>
                <a:gd name="connsiteY2" fmla="*/ 0 h 10000"/>
                <a:gd name="connsiteX3" fmla="*/ 0 w 10068"/>
                <a:gd name="connsiteY3" fmla="*/ 0 h 10000"/>
                <a:gd name="connsiteX4" fmla="*/ 23 w 10068"/>
                <a:gd name="connsiteY4" fmla="*/ 9780 h 10000"/>
                <a:gd name="connsiteX5" fmla="*/ 23 w 10068"/>
                <a:gd name="connsiteY5" fmla="*/ 10000 h 10000"/>
                <a:gd name="connsiteX6" fmla="*/ 6320 w 10068"/>
                <a:gd name="connsiteY6" fmla="*/ 10000 h 10000"/>
                <a:gd name="connsiteX7" fmla="*/ 6451 w 10068"/>
                <a:gd name="connsiteY7" fmla="*/ 10000 h 10000"/>
                <a:gd name="connsiteX8" fmla="*/ 7835 w 10068"/>
                <a:gd name="connsiteY8" fmla="*/ 10000 h 10000"/>
                <a:gd name="connsiteX9" fmla="*/ 7899 w 10068"/>
                <a:gd name="connsiteY9" fmla="*/ 9780 h 10000"/>
                <a:gd name="connsiteX10" fmla="*/ 10068 w 10068"/>
                <a:gd name="connsiteY10" fmla="*/ 2438 h 10000"/>
                <a:gd name="connsiteX11" fmla="*/ 9376 w 10068"/>
                <a:gd name="connsiteY11" fmla="*/ 88 h 10000"/>
                <a:gd name="connsiteX0" fmla="*/ 9358 w 10050"/>
                <a:gd name="connsiteY0" fmla="*/ 88 h 10000"/>
                <a:gd name="connsiteX1" fmla="*/ 9328 w 10050"/>
                <a:gd name="connsiteY1" fmla="*/ 0 h 10000"/>
                <a:gd name="connsiteX2" fmla="*/ 9257 w 10050"/>
                <a:gd name="connsiteY2" fmla="*/ 0 h 10000"/>
                <a:gd name="connsiteX3" fmla="*/ 5 w 10050"/>
                <a:gd name="connsiteY3" fmla="*/ 0 h 10000"/>
                <a:gd name="connsiteX4" fmla="*/ 5 w 10050"/>
                <a:gd name="connsiteY4" fmla="*/ 9780 h 10000"/>
                <a:gd name="connsiteX5" fmla="*/ 5 w 10050"/>
                <a:gd name="connsiteY5" fmla="*/ 10000 h 10000"/>
                <a:gd name="connsiteX6" fmla="*/ 6302 w 10050"/>
                <a:gd name="connsiteY6" fmla="*/ 10000 h 10000"/>
                <a:gd name="connsiteX7" fmla="*/ 6433 w 10050"/>
                <a:gd name="connsiteY7" fmla="*/ 10000 h 10000"/>
                <a:gd name="connsiteX8" fmla="*/ 7817 w 10050"/>
                <a:gd name="connsiteY8" fmla="*/ 10000 h 10000"/>
                <a:gd name="connsiteX9" fmla="*/ 7881 w 10050"/>
                <a:gd name="connsiteY9" fmla="*/ 9780 h 10000"/>
                <a:gd name="connsiteX10" fmla="*/ 10050 w 10050"/>
                <a:gd name="connsiteY10" fmla="*/ 2438 h 10000"/>
                <a:gd name="connsiteX11" fmla="*/ 9358 w 10050"/>
                <a:gd name="connsiteY11" fmla="*/ 88 h 10000"/>
                <a:gd name="connsiteX0" fmla="*/ 10333 w 11025"/>
                <a:gd name="connsiteY0" fmla="*/ 88 h 10000"/>
                <a:gd name="connsiteX1" fmla="*/ 10303 w 11025"/>
                <a:gd name="connsiteY1" fmla="*/ 0 h 10000"/>
                <a:gd name="connsiteX2" fmla="*/ 10232 w 11025"/>
                <a:gd name="connsiteY2" fmla="*/ 0 h 10000"/>
                <a:gd name="connsiteX3" fmla="*/ 980 w 11025"/>
                <a:gd name="connsiteY3" fmla="*/ 0 h 10000"/>
                <a:gd name="connsiteX4" fmla="*/ 980 w 11025"/>
                <a:gd name="connsiteY4" fmla="*/ 10000 h 10000"/>
                <a:gd name="connsiteX5" fmla="*/ 7277 w 11025"/>
                <a:gd name="connsiteY5" fmla="*/ 10000 h 10000"/>
                <a:gd name="connsiteX6" fmla="*/ 7408 w 11025"/>
                <a:gd name="connsiteY6" fmla="*/ 10000 h 10000"/>
                <a:gd name="connsiteX7" fmla="*/ 8792 w 11025"/>
                <a:gd name="connsiteY7" fmla="*/ 10000 h 10000"/>
                <a:gd name="connsiteX8" fmla="*/ 8856 w 11025"/>
                <a:gd name="connsiteY8" fmla="*/ 9780 h 10000"/>
                <a:gd name="connsiteX9" fmla="*/ 11025 w 11025"/>
                <a:gd name="connsiteY9" fmla="*/ 2438 h 10000"/>
                <a:gd name="connsiteX10" fmla="*/ 10333 w 11025"/>
                <a:gd name="connsiteY10" fmla="*/ 88 h 10000"/>
                <a:gd name="connsiteX0" fmla="*/ 10333 w 11025"/>
                <a:gd name="connsiteY0" fmla="*/ 88 h 10000"/>
                <a:gd name="connsiteX1" fmla="*/ 10303 w 11025"/>
                <a:gd name="connsiteY1" fmla="*/ 0 h 10000"/>
                <a:gd name="connsiteX2" fmla="*/ 10232 w 11025"/>
                <a:gd name="connsiteY2" fmla="*/ 0 h 10000"/>
                <a:gd name="connsiteX3" fmla="*/ 980 w 11025"/>
                <a:gd name="connsiteY3" fmla="*/ 0 h 10000"/>
                <a:gd name="connsiteX4" fmla="*/ 980 w 11025"/>
                <a:gd name="connsiteY4" fmla="*/ 10000 h 10000"/>
                <a:gd name="connsiteX5" fmla="*/ 7408 w 11025"/>
                <a:gd name="connsiteY5" fmla="*/ 10000 h 10000"/>
                <a:gd name="connsiteX6" fmla="*/ 8792 w 11025"/>
                <a:gd name="connsiteY6" fmla="*/ 10000 h 10000"/>
                <a:gd name="connsiteX7" fmla="*/ 8856 w 11025"/>
                <a:gd name="connsiteY7" fmla="*/ 9780 h 10000"/>
                <a:gd name="connsiteX8" fmla="*/ 11025 w 11025"/>
                <a:gd name="connsiteY8" fmla="*/ 2438 h 10000"/>
                <a:gd name="connsiteX9" fmla="*/ 10333 w 11025"/>
                <a:gd name="connsiteY9" fmla="*/ 88 h 10000"/>
                <a:gd name="connsiteX0" fmla="*/ 10333 w 11025"/>
                <a:gd name="connsiteY0" fmla="*/ 88 h 10000"/>
                <a:gd name="connsiteX1" fmla="*/ 10303 w 11025"/>
                <a:gd name="connsiteY1" fmla="*/ 0 h 10000"/>
                <a:gd name="connsiteX2" fmla="*/ 10232 w 11025"/>
                <a:gd name="connsiteY2" fmla="*/ 0 h 10000"/>
                <a:gd name="connsiteX3" fmla="*/ 980 w 11025"/>
                <a:gd name="connsiteY3" fmla="*/ 0 h 10000"/>
                <a:gd name="connsiteX4" fmla="*/ 980 w 11025"/>
                <a:gd name="connsiteY4" fmla="*/ 10000 h 10000"/>
                <a:gd name="connsiteX5" fmla="*/ 8792 w 11025"/>
                <a:gd name="connsiteY5" fmla="*/ 10000 h 10000"/>
                <a:gd name="connsiteX6" fmla="*/ 8856 w 11025"/>
                <a:gd name="connsiteY6" fmla="*/ 9780 h 10000"/>
                <a:gd name="connsiteX7" fmla="*/ 11025 w 11025"/>
                <a:gd name="connsiteY7" fmla="*/ 2438 h 10000"/>
                <a:gd name="connsiteX8" fmla="*/ 10333 w 11025"/>
                <a:gd name="connsiteY8" fmla="*/ 88 h 10000"/>
                <a:gd name="connsiteX0" fmla="*/ 12311 w 13003"/>
                <a:gd name="connsiteY0" fmla="*/ 88 h 10000"/>
                <a:gd name="connsiteX1" fmla="*/ 12281 w 13003"/>
                <a:gd name="connsiteY1" fmla="*/ 0 h 10000"/>
                <a:gd name="connsiteX2" fmla="*/ 12210 w 13003"/>
                <a:gd name="connsiteY2" fmla="*/ 0 h 10000"/>
                <a:gd name="connsiteX3" fmla="*/ 2958 w 13003"/>
                <a:gd name="connsiteY3" fmla="*/ 0 h 10000"/>
                <a:gd name="connsiteX4" fmla="*/ 274 w 13003"/>
                <a:gd name="connsiteY4" fmla="*/ 10000 h 10000"/>
                <a:gd name="connsiteX5" fmla="*/ 10770 w 13003"/>
                <a:gd name="connsiteY5" fmla="*/ 10000 h 10000"/>
                <a:gd name="connsiteX6" fmla="*/ 10834 w 13003"/>
                <a:gd name="connsiteY6" fmla="*/ 9780 h 10000"/>
                <a:gd name="connsiteX7" fmla="*/ 13003 w 13003"/>
                <a:gd name="connsiteY7" fmla="*/ 2438 h 10000"/>
                <a:gd name="connsiteX8" fmla="*/ 12311 w 13003"/>
                <a:gd name="connsiteY8" fmla="*/ 88 h 10000"/>
                <a:gd name="connsiteX0" fmla="*/ 13069 w 13761"/>
                <a:gd name="connsiteY0" fmla="*/ 88 h 10000"/>
                <a:gd name="connsiteX1" fmla="*/ 13039 w 13761"/>
                <a:gd name="connsiteY1" fmla="*/ 0 h 10000"/>
                <a:gd name="connsiteX2" fmla="*/ 12968 w 13761"/>
                <a:gd name="connsiteY2" fmla="*/ 0 h 10000"/>
                <a:gd name="connsiteX3" fmla="*/ 942 w 13761"/>
                <a:gd name="connsiteY3" fmla="*/ 44 h 10000"/>
                <a:gd name="connsiteX4" fmla="*/ 1032 w 13761"/>
                <a:gd name="connsiteY4" fmla="*/ 10000 h 10000"/>
                <a:gd name="connsiteX5" fmla="*/ 11528 w 13761"/>
                <a:gd name="connsiteY5" fmla="*/ 10000 h 10000"/>
                <a:gd name="connsiteX6" fmla="*/ 11592 w 13761"/>
                <a:gd name="connsiteY6" fmla="*/ 9780 h 10000"/>
                <a:gd name="connsiteX7" fmla="*/ 13761 w 13761"/>
                <a:gd name="connsiteY7" fmla="*/ 2438 h 10000"/>
                <a:gd name="connsiteX8" fmla="*/ 13069 w 13761"/>
                <a:gd name="connsiteY8" fmla="*/ 88 h 10000"/>
                <a:gd name="connsiteX0" fmla="*/ 12509 w 13201"/>
                <a:gd name="connsiteY0" fmla="*/ 88 h 10000"/>
                <a:gd name="connsiteX1" fmla="*/ 12479 w 13201"/>
                <a:gd name="connsiteY1" fmla="*/ 0 h 10000"/>
                <a:gd name="connsiteX2" fmla="*/ 12408 w 13201"/>
                <a:gd name="connsiteY2" fmla="*/ 0 h 10000"/>
                <a:gd name="connsiteX3" fmla="*/ 382 w 13201"/>
                <a:gd name="connsiteY3" fmla="*/ 44 h 10000"/>
                <a:gd name="connsiteX4" fmla="*/ 472 w 13201"/>
                <a:gd name="connsiteY4" fmla="*/ 10000 h 10000"/>
                <a:gd name="connsiteX5" fmla="*/ 10968 w 13201"/>
                <a:gd name="connsiteY5" fmla="*/ 10000 h 10000"/>
                <a:gd name="connsiteX6" fmla="*/ 11032 w 13201"/>
                <a:gd name="connsiteY6" fmla="*/ 9780 h 10000"/>
                <a:gd name="connsiteX7" fmla="*/ 13201 w 13201"/>
                <a:gd name="connsiteY7" fmla="*/ 2438 h 10000"/>
                <a:gd name="connsiteX8" fmla="*/ 12509 w 13201"/>
                <a:gd name="connsiteY8" fmla="*/ 88 h 10000"/>
                <a:gd name="connsiteX0" fmla="*/ 12127 w 12819"/>
                <a:gd name="connsiteY0" fmla="*/ 88 h 10000"/>
                <a:gd name="connsiteX1" fmla="*/ 12097 w 12819"/>
                <a:gd name="connsiteY1" fmla="*/ 0 h 10000"/>
                <a:gd name="connsiteX2" fmla="*/ 12026 w 12819"/>
                <a:gd name="connsiteY2" fmla="*/ 0 h 10000"/>
                <a:gd name="connsiteX3" fmla="*/ 0 w 12819"/>
                <a:gd name="connsiteY3" fmla="*/ 44 h 10000"/>
                <a:gd name="connsiteX4" fmla="*/ 90 w 12819"/>
                <a:gd name="connsiteY4" fmla="*/ 10000 h 10000"/>
                <a:gd name="connsiteX5" fmla="*/ 10586 w 12819"/>
                <a:gd name="connsiteY5" fmla="*/ 10000 h 10000"/>
                <a:gd name="connsiteX6" fmla="*/ 10650 w 12819"/>
                <a:gd name="connsiteY6" fmla="*/ 9780 h 10000"/>
                <a:gd name="connsiteX7" fmla="*/ 12819 w 12819"/>
                <a:gd name="connsiteY7" fmla="*/ 2438 h 10000"/>
                <a:gd name="connsiteX8" fmla="*/ 12127 w 12819"/>
                <a:gd name="connsiteY8" fmla="*/ 8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19" h="10000">
                  <a:moveTo>
                    <a:pt x="12127" y="88"/>
                  </a:moveTo>
                  <a:cubicBezTo>
                    <a:pt x="12117" y="59"/>
                    <a:pt x="12107" y="29"/>
                    <a:pt x="12097" y="0"/>
                  </a:cubicBezTo>
                  <a:lnTo>
                    <a:pt x="12026" y="0"/>
                  </a:lnTo>
                  <a:lnTo>
                    <a:pt x="0" y="44"/>
                  </a:lnTo>
                  <a:cubicBezTo>
                    <a:pt x="82" y="81"/>
                    <a:pt x="32" y="10051"/>
                    <a:pt x="90" y="10000"/>
                  </a:cubicBezTo>
                  <a:lnTo>
                    <a:pt x="10586" y="10000"/>
                  </a:lnTo>
                  <a:cubicBezTo>
                    <a:pt x="10607" y="9927"/>
                    <a:pt x="10629" y="9853"/>
                    <a:pt x="10650" y="9780"/>
                  </a:cubicBezTo>
                  <a:lnTo>
                    <a:pt x="12819" y="2438"/>
                  </a:lnTo>
                  <a:lnTo>
                    <a:pt x="12127" y="88"/>
                  </a:lnTo>
                  <a:close/>
                </a:path>
              </a:pathLst>
            </a:custGeom>
            <a:solidFill>
              <a:schemeClr val="bg1">
                <a:lumMod val="85000"/>
                <a:alpha val="30000"/>
              </a:schemeClr>
            </a:solidFill>
            <a:ln w="9525" cap="flat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 extrusionH="57150">
                <a:bevelT w="57150" h="38100" prst="hardEdge"/>
              </a:sp3d>
            </a:bodyPr>
            <a:lstStyle/>
            <a:p>
              <a:endParaRPr lang="en-US" sz="36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58" name="Freeform 40"/>
            <p:cNvSpPr>
              <a:spLocks/>
            </p:cNvSpPr>
            <p:nvPr/>
          </p:nvSpPr>
          <p:spPr bwMode="gray">
            <a:xfrm>
              <a:off x="4805848" y="3854863"/>
              <a:ext cx="2574868" cy="2253837"/>
            </a:xfrm>
            <a:custGeom>
              <a:avLst/>
              <a:gdLst>
                <a:gd name="T0" fmla="*/ 1539 w 1556"/>
                <a:gd name="T1" fmla="*/ 1332 h 1362"/>
                <a:gd name="T2" fmla="*/ 979 w 1556"/>
                <a:gd name="T3" fmla="*/ 362 h 1362"/>
                <a:gd name="T4" fmla="*/ 962 w 1556"/>
                <a:gd name="T5" fmla="*/ 332 h 1362"/>
                <a:gd name="T6" fmla="*/ 979 w 1556"/>
                <a:gd name="T7" fmla="*/ 302 h 1362"/>
                <a:gd name="T8" fmla="*/ 1154 w 1556"/>
                <a:gd name="T9" fmla="*/ 0 h 1362"/>
                <a:gd name="T10" fmla="*/ 805 w 1556"/>
                <a:gd name="T11" fmla="*/ 0 h 1362"/>
                <a:gd name="T12" fmla="*/ 785 w 1556"/>
                <a:gd name="T13" fmla="*/ 0 h 1362"/>
                <a:gd name="T14" fmla="*/ 770 w 1556"/>
                <a:gd name="T15" fmla="*/ 0 h 1362"/>
                <a:gd name="T16" fmla="*/ 751 w 1556"/>
                <a:gd name="T17" fmla="*/ 0 h 1362"/>
                <a:gd name="T18" fmla="*/ 403 w 1556"/>
                <a:gd name="T19" fmla="*/ 0 h 1362"/>
                <a:gd name="T20" fmla="*/ 577 w 1556"/>
                <a:gd name="T21" fmla="*/ 302 h 1362"/>
                <a:gd name="T22" fmla="*/ 593 w 1556"/>
                <a:gd name="T23" fmla="*/ 332 h 1362"/>
                <a:gd name="T24" fmla="*/ 577 w 1556"/>
                <a:gd name="T25" fmla="*/ 362 h 1362"/>
                <a:gd name="T26" fmla="*/ 16 w 1556"/>
                <a:gd name="T27" fmla="*/ 1332 h 1362"/>
                <a:gd name="T28" fmla="*/ 0 w 1556"/>
                <a:gd name="T29" fmla="*/ 1362 h 1362"/>
                <a:gd name="T30" fmla="*/ 369 w 1556"/>
                <a:gd name="T31" fmla="*/ 1362 h 1362"/>
                <a:gd name="T32" fmla="*/ 403 w 1556"/>
                <a:gd name="T33" fmla="*/ 1362 h 1362"/>
                <a:gd name="T34" fmla="*/ 1152 w 1556"/>
                <a:gd name="T35" fmla="*/ 1362 h 1362"/>
                <a:gd name="T36" fmla="*/ 1188 w 1556"/>
                <a:gd name="T37" fmla="*/ 1362 h 1362"/>
                <a:gd name="T38" fmla="*/ 1556 w 1556"/>
                <a:gd name="T39" fmla="*/ 1362 h 1362"/>
                <a:gd name="T40" fmla="*/ 1539 w 1556"/>
                <a:gd name="T41" fmla="*/ 133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6" h="1362">
                  <a:moveTo>
                    <a:pt x="1539" y="1332"/>
                  </a:moveTo>
                  <a:lnTo>
                    <a:pt x="979" y="362"/>
                  </a:lnTo>
                  <a:lnTo>
                    <a:pt x="962" y="332"/>
                  </a:lnTo>
                  <a:lnTo>
                    <a:pt x="979" y="302"/>
                  </a:lnTo>
                  <a:lnTo>
                    <a:pt x="1154" y="0"/>
                  </a:lnTo>
                  <a:lnTo>
                    <a:pt x="805" y="0"/>
                  </a:lnTo>
                  <a:lnTo>
                    <a:pt x="785" y="0"/>
                  </a:lnTo>
                  <a:lnTo>
                    <a:pt x="770" y="0"/>
                  </a:lnTo>
                  <a:lnTo>
                    <a:pt x="751" y="0"/>
                  </a:lnTo>
                  <a:lnTo>
                    <a:pt x="403" y="0"/>
                  </a:lnTo>
                  <a:lnTo>
                    <a:pt x="577" y="302"/>
                  </a:lnTo>
                  <a:lnTo>
                    <a:pt x="593" y="332"/>
                  </a:lnTo>
                  <a:lnTo>
                    <a:pt x="577" y="362"/>
                  </a:lnTo>
                  <a:lnTo>
                    <a:pt x="16" y="1332"/>
                  </a:lnTo>
                  <a:lnTo>
                    <a:pt x="0" y="1362"/>
                  </a:lnTo>
                  <a:lnTo>
                    <a:pt x="369" y="1362"/>
                  </a:lnTo>
                  <a:lnTo>
                    <a:pt x="403" y="1362"/>
                  </a:lnTo>
                  <a:lnTo>
                    <a:pt x="1152" y="1362"/>
                  </a:lnTo>
                  <a:lnTo>
                    <a:pt x="1188" y="1362"/>
                  </a:lnTo>
                  <a:lnTo>
                    <a:pt x="1556" y="1362"/>
                  </a:lnTo>
                  <a:lnTo>
                    <a:pt x="1539" y="1332"/>
                  </a:lnTo>
                  <a:close/>
                </a:path>
              </a:pathLst>
            </a:custGeom>
            <a:solidFill>
              <a:schemeClr val="bg1">
                <a:lumMod val="85000"/>
                <a:alpha val="30000"/>
              </a:schemeClr>
            </a:solidFill>
            <a:ln w="9525" cap="flat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59" name="Freeform 39"/>
            <p:cNvSpPr>
              <a:spLocks/>
            </p:cNvSpPr>
            <p:nvPr/>
          </p:nvSpPr>
          <p:spPr bwMode="gray">
            <a:xfrm>
              <a:off x="6467416" y="3854863"/>
              <a:ext cx="5652309" cy="2253837"/>
            </a:xfrm>
            <a:custGeom>
              <a:avLst/>
              <a:gdLst>
                <a:gd name="T0" fmla="*/ 211 w 2660"/>
                <a:gd name="T1" fmla="*/ 0 h 1362"/>
                <a:gd name="T2" fmla="*/ 191 w 2660"/>
                <a:gd name="T3" fmla="*/ 0 h 1362"/>
                <a:gd name="T4" fmla="*/ 184 w 2660"/>
                <a:gd name="T5" fmla="*/ 12 h 1362"/>
                <a:gd name="T6" fmla="*/ 0 w 2660"/>
                <a:gd name="T7" fmla="*/ 332 h 1362"/>
                <a:gd name="T8" fmla="*/ 577 w 2660"/>
                <a:gd name="T9" fmla="*/ 1332 h 1362"/>
                <a:gd name="T10" fmla="*/ 593 w 2660"/>
                <a:gd name="T11" fmla="*/ 1362 h 1362"/>
                <a:gd name="T12" fmla="*/ 962 w 2660"/>
                <a:gd name="T13" fmla="*/ 1362 h 1362"/>
                <a:gd name="T14" fmla="*/ 996 w 2660"/>
                <a:gd name="T15" fmla="*/ 1362 h 1362"/>
                <a:gd name="T16" fmla="*/ 2660 w 2660"/>
                <a:gd name="T17" fmla="*/ 1362 h 1362"/>
                <a:gd name="T18" fmla="*/ 2660 w 2660"/>
                <a:gd name="T19" fmla="*/ 1332 h 1362"/>
                <a:gd name="T20" fmla="*/ 2660 w 2660"/>
                <a:gd name="T21" fmla="*/ 0 h 1362"/>
                <a:gd name="T22" fmla="*/ 211 w 2660"/>
                <a:gd name="T23" fmla="*/ 0 h 1362"/>
                <a:gd name="connsiteX0" fmla="*/ 793 w 10000"/>
                <a:gd name="connsiteY0" fmla="*/ 0 h 10000"/>
                <a:gd name="connsiteX1" fmla="*/ 718 w 10000"/>
                <a:gd name="connsiteY1" fmla="*/ 0 h 10000"/>
                <a:gd name="connsiteX2" fmla="*/ 692 w 10000"/>
                <a:gd name="connsiteY2" fmla="*/ 88 h 10000"/>
                <a:gd name="connsiteX3" fmla="*/ 0 w 10000"/>
                <a:gd name="connsiteY3" fmla="*/ 2438 h 10000"/>
                <a:gd name="connsiteX4" fmla="*/ 2169 w 10000"/>
                <a:gd name="connsiteY4" fmla="*/ 9780 h 10000"/>
                <a:gd name="connsiteX5" fmla="*/ 2229 w 10000"/>
                <a:gd name="connsiteY5" fmla="*/ 10000 h 10000"/>
                <a:gd name="connsiteX6" fmla="*/ 3617 w 10000"/>
                <a:gd name="connsiteY6" fmla="*/ 10000 h 10000"/>
                <a:gd name="connsiteX7" fmla="*/ 3744 w 10000"/>
                <a:gd name="connsiteY7" fmla="*/ 10000 h 10000"/>
                <a:gd name="connsiteX8" fmla="*/ 10000 w 10000"/>
                <a:gd name="connsiteY8" fmla="*/ 10000 h 10000"/>
                <a:gd name="connsiteX9" fmla="*/ 10000 w 10000"/>
                <a:gd name="connsiteY9" fmla="*/ 0 h 10000"/>
                <a:gd name="connsiteX10" fmla="*/ 793 w 10000"/>
                <a:gd name="connsiteY10" fmla="*/ 0 h 10000"/>
                <a:gd name="connsiteX0" fmla="*/ 793 w 10000"/>
                <a:gd name="connsiteY0" fmla="*/ 0 h 10000"/>
                <a:gd name="connsiteX1" fmla="*/ 718 w 10000"/>
                <a:gd name="connsiteY1" fmla="*/ 0 h 10000"/>
                <a:gd name="connsiteX2" fmla="*/ 692 w 10000"/>
                <a:gd name="connsiteY2" fmla="*/ 88 h 10000"/>
                <a:gd name="connsiteX3" fmla="*/ 0 w 10000"/>
                <a:gd name="connsiteY3" fmla="*/ 2438 h 10000"/>
                <a:gd name="connsiteX4" fmla="*/ 2169 w 10000"/>
                <a:gd name="connsiteY4" fmla="*/ 9780 h 10000"/>
                <a:gd name="connsiteX5" fmla="*/ 2229 w 10000"/>
                <a:gd name="connsiteY5" fmla="*/ 10000 h 10000"/>
                <a:gd name="connsiteX6" fmla="*/ 3617 w 10000"/>
                <a:gd name="connsiteY6" fmla="*/ 10000 h 10000"/>
                <a:gd name="connsiteX7" fmla="*/ 10000 w 10000"/>
                <a:gd name="connsiteY7" fmla="*/ 10000 h 10000"/>
                <a:gd name="connsiteX8" fmla="*/ 10000 w 10000"/>
                <a:gd name="connsiteY8" fmla="*/ 0 h 10000"/>
                <a:gd name="connsiteX9" fmla="*/ 793 w 10000"/>
                <a:gd name="connsiteY9" fmla="*/ 0 h 10000"/>
                <a:gd name="connsiteX0" fmla="*/ 793 w 10000"/>
                <a:gd name="connsiteY0" fmla="*/ 0 h 10000"/>
                <a:gd name="connsiteX1" fmla="*/ 718 w 10000"/>
                <a:gd name="connsiteY1" fmla="*/ 0 h 10000"/>
                <a:gd name="connsiteX2" fmla="*/ 692 w 10000"/>
                <a:gd name="connsiteY2" fmla="*/ 88 h 10000"/>
                <a:gd name="connsiteX3" fmla="*/ 0 w 10000"/>
                <a:gd name="connsiteY3" fmla="*/ 2438 h 10000"/>
                <a:gd name="connsiteX4" fmla="*/ 2169 w 10000"/>
                <a:gd name="connsiteY4" fmla="*/ 9780 h 10000"/>
                <a:gd name="connsiteX5" fmla="*/ 2229 w 10000"/>
                <a:gd name="connsiteY5" fmla="*/ 10000 h 10000"/>
                <a:gd name="connsiteX6" fmla="*/ 10000 w 10000"/>
                <a:gd name="connsiteY6" fmla="*/ 10000 h 10000"/>
                <a:gd name="connsiteX7" fmla="*/ 10000 w 10000"/>
                <a:gd name="connsiteY7" fmla="*/ 0 h 10000"/>
                <a:gd name="connsiteX8" fmla="*/ 793 w 10000"/>
                <a:gd name="connsiteY8" fmla="*/ 0 h 10000"/>
                <a:gd name="connsiteX0" fmla="*/ 793 w 12841"/>
                <a:gd name="connsiteY0" fmla="*/ 0 h 10000"/>
                <a:gd name="connsiteX1" fmla="*/ 718 w 12841"/>
                <a:gd name="connsiteY1" fmla="*/ 0 h 10000"/>
                <a:gd name="connsiteX2" fmla="*/ 692 w 12841"/>
                <a:gd name="connsiteY2" fmla="*/ 88 h 10000"/>
                <a:gd name="connsiteX3" fmla="*/ 0 w 12841"/>
                <a:gd name="connsiteY3" fmla="*/ 2438 h 10000"/>
                <a:gd name="connsiteX4" fmla="*/ 2169 w 12841"/>
                <a:gd name="connsiteY4" fmla="*/ 9780 h 10000"/>
                <a:gd name="connsiteX5" fmla="*/ 2229 w 12841"/>
                <a:gd name="connsiteY5" fmla="*/ 10000 h 10000"/>
                <a:gd name="connsiteX6" fmla="*/ 12841 w 12841"/>
                <a:gd name="connsiteY6" fmla="*/ 10000 h 10000"/>
                <a:gd name="connsiteX7" fmla="*/ 10000 w 12841"/>
                <a:gd name="connsiteY7" fmla="*/ 0 h 10000"/>
                <a:gd name="connsiteX8" fmla="*/ 793 w 12841"/>
                <a:gd name="connsiteY8" fmla="*/ 0 h 10000"/>
                <a:gd name="connsiteX0" fmla="*/ 793 w 12841"/>
                <a:gd name="connsiteY0" fmla="*/ 0 h 10000"/>
                <a:gd name="connsiteX1" fmla="*/ 718 w 12841"/>
                <a:gd name="connsiteY1" fmla="*/ 0 h 10000"/>
                <a:gd name="connsiteX2" fmla="*/ 692 w 12841"/>
                <a:gd name="connsiteY2" fmla="*/ 88 h 10000"/>
                <a:gd name="connsiteX3" fmla="*/ 0 w 12841"/>
                <a:gd name="connsiteY3" fmla="*/ 2438 h 10000"/>
                <a:gd name="connsiteX4" fmla="*/ 2169 w 12841"/>
                <a:gd name="connsiteY4" fmla="*/ 9780 h 10000"/>
                <a:gd name="connsiteX5" fmla="*/ 2229 w 12841"/>
                <a:gd name="connsiteY5" fmla="*/ 10000 h 10000"/>
                <a:gd name="connsiteX6" fmla="*/ 12841 w 12841"/>
                <a:gd name="connsiteY6" fmla="*/ 10000 h 10000"/>
                <a:gd name="connsiteX7" fmla="*/ 12821 w 12841"/>
                <a:gd name="connsiteY7" fmla="*/ 0 h 10000"/>
                <a:gd name="connsiteX8" fmla="*/ 793 w 12841"/>
                <a:gd name="connsiteY8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41" h="10000">
                  <a:moveTo>
                    <a:pt x="793" y="0"/>
                  </a:moveTo>
                  <a:lnTo>
                    <a:pt x="718" y="0"/>
                  </a:lnTo>
                  <a:cubicBezTo>
                    <a:pt x="709" y="29"/>
                    <a:pt x="701" y="59"/>
                    <a:pt x="692" y="88"/>
                  </a:cubicBezTo>
                  <a:lnTo>
                    <a:pt x="0" y="2438"/>
                  </a:lnTo>
                  <a:lnTo>
                    <a:pt x="2169" y="9780"/>
                  </a:lnTo>
                  <a:cubicBezTo>
                    <a:pt x="2189" y="9853"/>
                    <a:pt x="2209" y="9927"/>
                    <a:pt x="2229" y="10000"/>
                  </a:cubicBezTo>
                  <a:lnTo>
                    <a:pt x="12841" y="10000"/>
                  </a:lnTo>
                  <a:cubicBezTo>
                    <a:pt x="12834" y="6667"/>
                    <a:pt x="12828" y="3333"/>
                    <a:pt x="12821" y="0"/>
                  </a:cubicBezTo>
                  <a:lnTo>
                    <a:pt x="793" y="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60" name="Freeform 35"/>
            <p:cNvSpPr>
              <a:spLocks/>
            </p:cNvSpPr>
            <p:nvPr/>
          </p:nvSpPr>
          <p:spPr bwMode="gray">
            <a:xfrm>
              <a:off x="6459473" y="1553036"/>
              <a:ext cx="5643505" cy="2253837"/>
            </a:xfrm>
            <a:custGeom>
              <a:avLst/>
              <a:gdLst>
                <a:gd name="T0" fmla="*/ 993 w 2660"/>
                <a:gd name="T1" fmla="*/ 0 h 1362"/>
                <a:gd name="T2" fmla="*/ 959 w 2660"/>
                <a:gd name="T3" fmla="*/ 0 h 1362"/>
                <a:gd name="T4" fmla="*/ 590 w 2660"/>
                <a:gd name="T5" fmla="*/ 0 h 1362"/>
                <a:gd name="T6" fmla="*/ 574 w 2660"/>
                <a:gd name="T7" fmla="*/ 30 h 1362"/>
                <a:gd name="T8" fmla="*/ 0 w 2660"/>
                <a:gd name="T9" fmla="*/ 1024 h 1362"/>
                <a:gd name="T10" fmla="*/ 184 w 2660"/>
                <a:gd name="T11" fmla="*/ 1344 h 1362"/>
                <a:gd name="T12" fmla="*/ 194 w 2660"/>
                <a:gd name="T13" fmla="*/ 1362 h 1362"/>
                <a:gd name="T14" fmla="*/ 208 w 2660"/>
                <a:gd name="T15" fmla="*/ 1362 h 1362"/>
                <a:gd name="T16" fmla="*/ 2660 w 2660"/>
                <a:gd name="T17" fmla="*/ 1362 h 1362"/>
                <a:gd name="T18" fmla="*/ 2660 w 2660"/>
                <a:gd name="T19" fmla="*/ 30 h 1362"/>
                <a:gd name="T20" fmla="*/ 2660 w 2660"/>
                <a:gd name="T21" fmla="*/ 0 h 1362"/>
                <a:gd name="T22" fmla="*/ 993 w 2660"/>
                <a:gd name="T23" fmla="*/ 0 h 1362"/>
                <a:gd name="connsiteX0" fmla="*/ 3733 w 10000"/>
                <a:gd name="connsiteY0" fmla="*/ 0 h 10000"/>
                <a:gd name="connsiteX1" fmla="*/ 3605 w 10000"/>
                <a:gd name="connsiteY1" fmla="*/ 0 h 10000"/>
                <a:gd name="connsiteX2" fmla="*/ 2218 w 10000"/>
                <a:gd name="connsiteY2" fmla="*/ 0 h 10000"/>
                <a:gd name="connsiteX3" fmla="*/ 2158 w 10000"/>
                <a:gd name="connsiteY3" fmla="*/ 220 h 10000"/>
                <a:gd name="connsiteX4" fmla="*/ 0 w 10000"/>
                <a:gd name="connsiteY4" fmla="*/ 7518 h 10000"/>
                <a:gd name="connsiteX5" fmla="*/ 692 w 10000"/>
                <a:gd name="connsiteY5" fmla="*/ 9868 h 10000"/>
                <a:gd name="connsiteX6" fmla="*/ 729 w 10000"/>
                <a:gd name="connsiteY6" fmla="*/ 10000 h 10000"/>
                <a:gd name="connsiteX7" fmla="*/ 782 w 10000"/>
                <a:gd name="connsiteY7" fmla="*/ 10000 h 10000"/>
                <a:gd name="connsiteX8" fmla="*/ 10000 w 10000"/>
                <a:gd name="connsiteY8" fmla="*/ 10000 h 10000"/>
                <a:gd name="connsiteX9" fmla="*/ 10000 w 10000"/>
                <a:gd name="connsiteY9" fmla="*/ 0 h 10000"/>
                <a:gd name="connsiteX10" fmla="*/ 3733 w 10000"/>
                <a:gd name="connsiteY10" fmla="*/ 0 h 10000"/>
                <a:gd name="connsiteX0" fmla="*/ 3733 w 10000"/>
                <a:gd name="connsiteY0" fmla="*/ 0 h 10000"/>
                <a:gd name="connsiteX1" fmla="*/ 2218 w 10000"/>
                <a:gd name="connsiteY1" fmla="*/ 0 h 10000"/>
                <a:gd name="connsiteX2" fmla="*/ 2158 w 10000"/>
                <a:gd name="connsiteY2" fmla="*/ 220 h 10000"/>
                <a:gd name="connsiteX3" fmla="*/ 0 w 10000"/>
                <a:gd name="connsiteY3" fmla="*/ 7518 h 10000"/>
                <a:gd name="connsiteX4" fmla="*/ 692 w 10000"/>
                <a:gd name="connsiteY4" fmla="*/ 9868 h 10000"/>
                <a:gd name="connsiteX5" fmla="*/ 729 w 10000"/>
                <a:gd name="connsiteY5" fmla="*/ 10000 h 10000"/>
                <a:gd name="connsiteX6" fmla="*/ 782 w 10000"/>
                <a:gd name="connsiteY6" fmla="*/ 10000 h 10000"/>
                <a:gd name="connsiteX7" fmla="*/ 10000 w 10000"/>
                <a:gd name="connsiteY7" fmla="*/ 10000 h 10000"/>
                <a:gd name="connsiteX8" fmla="*/ 10000 w 10000"/>
                <a:gd name="connsiteY8" fmla="*/ 0 h 10000"/>
                <a:gd name="connsiteX9" fmla="*/ 3733 w 10000"/>
                <a:gd name="connsiteY9" fmla="*/ 0 h 10000"/>
                <a:gd name="connsiteX0" fmla="*/ 10000 w 10000"/>
                <a:gd name="connsiteY0" fmla="*/ 0 h 10000"/>
                <a:gd name="connsiteX1" fmla="*/ 2218 w 10000"/>
                <a:gd name="connsiteY1" fmla="*/ 0 h 10000"/>
                <a:gd name="connsiteX2" fmla="*/ 2158 w 10000"/>
                <a:gd name="connsiteY2" fmla="*/ 220 h 10000"/>
                <a:gd name="connsiteX3" fmla="*/ 0 w 10000"/>
                <a:gd name="connsiteY3" fmla="*/ 7518 h 10000"/>
                <a:gd name="connsiteX4" fmla="*/ 692 w 10000"/>
                <a:gd name="connsiteY4" fmla="*/ 9868 h 10000"/>
                <a:gd name="connsiteX5" fmla="*/ 729 w 10000"/>
                <a:gd name="connsiteY5" fmla="*/ 10000 h 10000"/>
                <a:gd name="connsiteX6" fmla="*/ 782 w 10000"/>
                <a:gd name="connsiteY6" fmla="*/ 10000 h 10000"/>
                <a:gd name="connsiteX7" fmla="*/ 10000 w 10000"/>
                <a:gd name="connsiteY7" fmla="*/ 10000 h 10000"/>
                <a:gd name="connsiteX8" fmla="*/ 10000 w 10000"/>
                <a:gd name="connsiteY8" fmla="*/ 0 h 10000"/>
                <a:gd name="connsiteX0" fmla="*/ 12801 w 12801"/>
                <a:gd name="connsiteY0" fmla="*/ 0 h 10000"/>
                <a:gd name="connsiteX1" fmla="*/ 2218 w 12801"/>
                <a:gd name="connsiteY1" fmla="*/ 0 h 10000"/>
                <a:gd name="connsiteX2" fmla="*/ 2158 w 12801"/>
                <a:gd name="connsiteY2" fmla="*/ 220 h 10000"/>
                <a:gd name="connsiteX3" fmla="*/ 0 w 12801"/>
                <a:gd name="connsiteY3" fmla="*/ 7518 h 10000"/>
                <a:gd name="connsiteX4" fmla="*/ 692 w 12801"/>
                <a:gd name="connsiteY4" fmla="*/ 9868 h 10000"/>
                <a:gd name="connsiteX5" fmla="*/ 729 w 12801"/>
                <a:gd name="connsiteY5" fmla="*/ 10000 h 10000"/>
                <a:gd name="connsiteX6" fmla="*/ 782 w 12801"/>
                <a:gd name="connsiteY6" fmla="*/ 10000 h 10000"/>
                <a:gd name="connsiteX7" fmla="*/ 10000 w 12801"/>
                <a:gd name="connsiteY7" fmla="*/ 10000 h 10000"/>
                <a:gd name="connsiteX8" fmla="*/ 12801 w 12801"/>
                <a:gd name="connsiteY8" fmla="*/ 0 h 10000"/>
                <a:gd name="connsiteX0" fmla="*/ 12801 w 12821"/>
                <a:gd name="connsiteY0" fmla="*/ 0 h 10000"/>
                <a:gd name="connsiteX1" fmla="*/ 2218 w 12821"/>
                <a:gd name="connsiteY1" fmla="*/ 0 h 10000"/>
                <a:gd name="connsiteX2" fmla="*/ 2158 w 12821"/>
                <a:gd name="connsiteY2" fmla="*/ 220 h 10000"/>
                <a:gd name="connsiteX3" fmla="*/ 0 w 12821"/>
                <a:gd name="connsiteY3" fmla="*/ 7518 h 10000"/>
                <a:gd name="connsiteX4" fmla="*/ 692 w 12821"/>
                <a:gd name="connsiteY4" fmla="*/ 9868 h 10000"/>
                <a:gd name="connsiteX5" fmla="*/ 729 w 12821"/>
                <a:gd name="connsiteY5" fmla="*/ 10000 h 10000"/>
                <a:gd name="connsiteX6" fmla="*/ 782 w 12821"/>
                <a:gd name="connsiteY6" fmla="*/ 10000 h 10000"/>
                <a:gd name="connsiteX7" fmla="*/ 12821 w 12821"/>
                <a:gd name="connsiteY7" fmla="*/ 9961 h 10000"/>
                <a:gd name="connsiteX8" fmla="*/ 12801 w 12821"/>
                <a:gd name="connsiteY8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21" h="10000">
                  <a:moveTo>
                    <a:pt x="12801" y="0"/>
                  </a:moveTo>
                  <a:lnTo>
                    <a:pt x="2218" y="0"/>
                  </a:lnTo>
                  <a:cubicBezTo>
                    <a:pt x="2198" y="73"/>
                    <a:pt x="2178" y="147"/>
                    <a:pt x="2158" y="220"/>
                  </a:cubicBezTo>
                  <a:lnTo>
                    <a:pt x="0" y="7518"/>
                  </a:lnTo>
                  <a:lnTo>
                    <a:pt x="692" y="9868"/>
                  </a:lnTo>
                  <a:cubicBezTo>
                    <a:pt x="704" y="9912"/>
                    <a:pt x="717" y="9956"/>
                    <a:pt x="729" y="10000"/>
                  </a:cubicBezTo>
                  <a:lnTo>
                    <a:pt x="782" y="10000"/>
                  </a:lnTo>
                  <a:lnTo>
                    <a:pt x="12821" y="9961"/>
                  </a:lnTo>
                  <a:cubicBezTo>
                    <a:pt x="12814" y="6641"/>
                    <a:pt x="12808" y="3320"/>
                    <a:pt x="12801" y="0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61" name="Freeform 36"/>
            <p:cNvSpPr>
              <a:spLocks/>
            </p:cNvSpPr>
            <p:nvPr/>
          </p:nvSpPr>
          <p:spPr bwMode="gray">
            <a:xfrm>
              <a:off x="4810812" y="1553036"/>
              <a:ext cx="2564940" cy="2253837"/>
            </a:xfrm>
            <a:custGeom>
              <a:avLst/>
              <a:gdLst>
                <a:gd name="T0" fmla="*/ 1533 w 1550"/>
                <a:gd name="T1" fmla="*/ 30 h 1362"/>
                <a:gd name="T2" fmla="*/ 1550 w 1550"/>
                <a:gd name="T3" fmla="*/ 0 h 1362"/>
                <a:gd name="T4" fmla="*/ 1182 w 1550"/>
                <a:gd name="T5" fmla="*/ 0 h 1362"/>
                <a:gd name="T6" fmla="*/ 1148 w 1550"/>
                <a:gd name="T7" fmla="*/ 0 h 1362"/>
                <a:gd name="T8" fmla="*/ 403 w 1550"/>
                <a:gd name="T9" fmla="*/ 0 h 1362"/>
                <a:gd name="T10" fmla="*/ 369 w 1550"/>
                <a:gd name="T11" fmla="*/ 0 h 1362"/>
                <a:gd name="T12" fmla="*/ 0 w 1550"/>
                <a:gd name="T13" fmla="*/ 0 h 1362"/>
                <a:gd name="T14" fmla="*/ 16 w 1550"/>
                <a:gd name="T15" fmla="*/ 30 h 1362"/>
                <a:gd name="T16" fmla="*/ 574 w 1550"/>
                <a:gd name="T17" fmla="*/ 994 h 1362"/>
                <a:gd name="T18" fmla="*/ 590 w 1550"/>
                <a:gd name="T19" fmla="*/ 1024 h 1362"/>
                <a:gd name="T20" fmla="*/ 574 w 1550"/>
                <a:gd name="T21" fmla="*/ 1054 h 1362"/>
                <a:gd name="T22" fmla="*/ 397 w 1550"/>
                <a:gd name="T23" fmla="*/ 1362 h 1362"/>
                <a:gd name="T24" fmla="*/ 751 w 1550"/>
                <a:gd name="T25" fmla="*/ 1362 h 1362"/>
                <a:gd name="T26" fmla="*/ 764 w 1550"/>
                <a:gd name="T27" fmla="*/ 1362 h 1362"/>
                <a:gd name="T28" fmla="*/ 785 w 1550"/>
                <a:gd name="T29" fmla="*/ 1362 h 1362"/>
                <a:gd name="T30" fmla="*/ 799 w 1550"/>
                <a:gd name="T31" fmla="*/ 1362 h 1362"/>
                <a:gd name="T32" fmla="*/ 1154 w 1550"/>
                <a:gd name="T33" fmla="*/ 1362 h 1362"/>
                <a:gd name="T34" fmla="*/ 976 w 1550"/>
                <a:gd name="T35" fmla="*/ 1054 h 1362"/>
                <a:gd name="T36" fmla="*/ 959 w 1550"/>
                <a:gd name="T37" fmla="*/ 1024 h 1362"/>
                <a:gd name="T38" fmla="*/ 976 w 1550"/>
                <a:gd name="T39" fmla="*/ 994 h 1362"/>
                <a:gd name="T40" fmla="*/ 1533 w 1550"/>
                <a:gd name="T41" fmla="*/ 30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0" h="1362">
                  <a:moveTo>
                    <a:pt x="1533" y="30"/>
                  </a:moveTo>
                  <a:lnTo>
                    <a:pt x="1550" y="0"/>
                  </a:lnTo>
                  <a:lnTo>
                    <a:pt x="1182" y="0"/>
                  </a:lnTo>
                  <a:lnTo>
                    <a:pt x="1148" y="0"/>
                  </a:lnTo>
                  <a:lnTo>
                    <a:pt x="403" y="0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16" y="30"/>
                  </a:lnTo>
                  <a:lnTo>
                    <a:pt x="574" y="994"/>
                  </a:lnTo>
                  <a:lnTo>
                    <a:pt x="590" y="1024"/>
                  </a:lnTo>
                  <a:lnTo>
                    <a:pt x="574" y="1054"/>
                  </a:lnTo>
                  <a:lnTo>
                    <a:pt x="397" y="1362"/>
                  </a:lnTo>
                  <a:lnTo>
                    <a:pt x="751" y="1362"/>
                  </a:lnTo>
                  <a:lnTo>
                    <a:pt x="764" y="1362"/>
                  </a:lnTo>
                  <a:lnTo>
                    <a:pt x="785" y="1362"/>
                  </a:lnTo>
                  <a:lnTo>
                    <a:pt x="799" y="1362"/>
                  </a:lnTo>
                  <a:lnTo>
                    <a:pt x="1154" y="1362"/>
                  </a:lnTo>
                  <a:lnTo>
                    <a:pt x="976" y="1054"/>
                  </a:lnTo>
                  <a:lnTo>
                    <a:pt x="959" y="1024"/>
                  </a:lnTo>
                  <a:lnTo>
                    <a:pt x="976" y="994"/>
                  </a:lnTo>
                  <a:lnTo>
                    <a:pt x="1533" y="3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62" name="Freeform 37"/>
            <p:cNvSpPr>
              <a:spLocks/>
            </p:cNvSpPr>
            <p:nvPr/>
          </p:nvSpPr>
          <p:spPr bwMode="gray">
            <a:xfrm>
              <a:off x="77588" y="1553036"/>
              <a:ext cx="5648240" cy="2253837"/>
            </a:xfrm>
            <a:custGeom>
              <a:avLst/>
              <a:gdLst>
                <a:gd name="T0" fmla="*/ 2086 w 2660"/>
                <a:gd name="T1" fmla="*/ 30 h 1362"/>
                <a:gd name="T2" fmla="*/ 2069 w 2660"/>
                <a:gd name="T3" fmla="*/ 0 h 1362"/>
                <a:gd name="T4" fmla="*/ 1701 w 2660"/>
                <a:gd name="T5" fmla="*/ 0 h 1362"/>
                <a:gd name="T6" fmla="*/ 1666 w 2660"/>
                <a:gd name="T7" fmla="*/ 0 h 1362"/>
                <a:gd name="T8" fmla="*/ 0 w 2660"/>
                <a:gd name="T9" fmla="*/ 0 h 1362"/>
                <a:gd name="T10" fmla="*/ 0 w 2660"/>
                <a:gd name="T11" fmla="*/ 30 h 1362"/>
                <a:gd name="T12" fmla="*/ 0 w 2660"/>
                <a:gd name="T13" fmla="*/ 1362 h 1362"/>
                <a:gd name="T14" fmla="*/ 2452 w 2660"/>
                <a:gd name="T15" fmla="*/ 1362 h 1362"/>
                <a:gd name="T16" fmla="*/ 2467 w 2660"/>
                <a:gd name="T17" fmla="*/ 1362 h 1362"/>
                <a:gd name="T18" fmla="*/ 2476 w 2660"/>
                <a:gd name="T19" fmla="*/ 1344 h 1362"/>
                <a:gd name="T20" fmla="*/ 2660 w 2660"/>
                <a:gd name="T21" fmla="*/ 1024 h 1362"/>
                <a:gd name="T22" fmla="*/ 2086 w 2660"/>
                <a:gd name="T23" fmla="*/ 30 h 1362"/>
                <a:gd name="connsiteX0" fmla="*/ 7842 w 10000"/>
                <a:gd name="connsiteY0" fmla="*/ 220 h 10000"/>
                <a:gd name="connsiteX1" fmla="*/ 7778 w 10000"/>
                <a:gd name="connsiteY1" fmla="*/ 0 h 10000"/>
                <a:gd name="connsiteX2" fmla="*/ 6395 w 10000"/>
                <a:gd name="connsiteY2" fmla="*/ 0 h 10000"/>
                <a:gd name="connsiteX3" fmla="*/ 6263 w 10000"/>
                <a:gd name="connsiteY3" fmla="*/ 0 h 10000"/>
                <a:gd name="connsiteX4" fmla="*/ 0 w 10000"/>
                <a:gd name="connsiteY4" fmla="*/ 0 h 10000"/>
                <a:gd name="connsiteX5" fmla="*/ 0 w 10000"/>
                <a:gd name="connsiteY5" fmla="*/ 10000 h 10000"/>
                <a:gd name="connsiteX6" fmla="*/ 9218 w 10000"/>
                <a:gd name="connsiteY6" fmla="*/ 10000 h 10000"/>
                <a:gd name="connsiteX7" fmla="*/ 9274 w 10000"/>
                <a:gd name="connsiteY7" fmla="*/ 10000 h 10000"/>
                <a:gd name="connsiteX8" fmla="*/ 9308 w 10000"/>
                <a:gd name="connsiteY8" fmla="*/ 9868 h 10000"/>
                <a:gd name="connsiteX9" fmla="*/ 10000 w 10000"/>
                <a:gd name="connsiteY9" fmla="*/ 7518 h 10000"/>
                <a:gd name="connsiteX10" fmla="*/ 7842 w 10000"/>
                <a:gd name="connsiteY10" fmla="*/ 220 h 10000"/>
                <a:gd name="connsiteX0" fmla="*/ 7842 w 10000"/>
                <a:gd name="connsiteY0" fmla="*/ 220 h 10000"/>
                <a:gd name="connsiteX1" fmla="*/ 7778 w 10000"/>
                <a:gd name="connsiteY1" fmla="*/ 0 h 10000"/>
                <a:gd name="connsiteX2" fmla="*/ 6263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10000 h 10000"/>
                <a:gd name="connsiteX5" fmla="*/ 9218 w 10000"/>
                <a:gd name="connsiteY5" fmla="*/ 10000 h 10000"/>
                <a:gd name="connsiteX6" fmla="*/ 9274 w 10000"/>
                <a:gd name="connsiteY6" fmla="*/ 10000 h 10000"/>
                <a:gd name="connsiteX7" fmla="*/ 9308 w 10000"/>
                <a:gd name="connsiteY7" fmla="*/ 9868 h 10000"/>
                <a:gd name="connsiteX8" fmla="*/ 10000 w 10000"/>
                <a:gd name="connsiteY8" fmla="*/ 7518 h 10000"/>
                <a:gd name="connsiteX9" fmla="*/ 7842 w 10000"/>
                <a:gd name="connsiteY9" fmla="*/ 220 h 10000"/>
                <a:gd name="connsiteX0" fmla="*/ 7842 w 10000"/>
                <a:gd name="connsiteY0" fmla="*/ 220 h 10000"/>
                <a:gd name="connsiteX1" fmla="*/ 7778 w 10000"/>
                <a:gd name="connsiteY1" fmla="*/ 0 h 10000"/>
                <a:gd name="connsiteX2" fmla="*/ 0 w 10000"/>
                <a:gd name="connsiteY2" fmla="*/ 0 h 10000"/>
                <a:gd name="connsiteX3" fmla="*/ 0 w 10000"/>
                <a:gd name="connsiteY3" fmla="*/ 10000 h 10000"/>
                <a:gd name="connsiteX4" fmla="*/ 9218 w 10000"/>
                <a:gd name="connsiteY4" fmla="*/ 10000 h 10000"/>
                <a:gd name="connsiteX5" fmla="*/ 9274 w 10000"/>
                <a:gd name="connsiteY5" fmla="*/ 10000 h 10000"/>
                <a:gd name="connsiteX6" fmla="*/ 9308 w 10000"/>
                <a:gd name="connsiteY6" fmla="*/ 9868 h 10000"/>
                <a:gd name="connsiteX7" fmla="*/ 10000 w 10000"/>
                <a:gd name="connsiteY7" fmla="*/ 7518 h 10000"/>
                <a:gd name="connsiteX8" fmla="*/ 7842 w 10000"/>
                <a:gd name="connsiteY8" fmla="*/ 220 h 10000"/>
                <a:gd name="connsiteX0" fmla="*/ 10670 w 12828"/>
                <a:gd name="connsiteY0" fmla="*/ 220 h 10000"/>
                <a:gd name="connsiteX1" fmla="*/ 10606 w 12828"/>
                <a:gd name="connsiteY1" fmla="*/ 0 h 10000"/>
                <a:gd name="connsiteX2" fmla="*/ 0 w 12828"/>
                <a:gd name="connsiteY2" fmla="*/ 44 h 10000"/>
                <a:gd name="connsiteX3" fmla="*/ 2828 w 12828"/>
                <a:gd name="connsiteY3" fmla="*/ 10000 h 10000"/>
                <a:gd name="connsiteX4" fmla="*/ 12046 w 12828"/>
                <a:gd name="connsiteY4" fmla="*/ 10000 h 10000"/>
                <a:gd name="connsiteX5" fmla="*/ 12102 w 12828"/>
                <a:gd name="connsiteY5" fmla="*/ 10000 h 10000"/>
                <a:gd name="connsiteX6" fmla="*/ 12136 w 12828"/>
                <a:gd name="connsiteY6" fmla="*/ 9868 h 10000"/>
                <a:gd name="connsiteX7" fmla="*/ 12828 w 12828"/>
                <a:gd name="connsiteY7" fmla="*/ 7518 h 10000"/>
                <a:gd name="connsiteX8" fmla="*/ 10670 w 12828"/>
                <a:gd name="connsiteY8" fmla="*/ 220 h 10000"/>
                <a:gd name="connsiteX0" fmla="*/ 10670 w 12828"/>
                <a:gd name="connsiteY0" fmla="*/ 220 h 10000"/>
                <a:gd name="connsiteX1" fmla="*/ 10606 w 12828"/>
                <a:gd name="connsiteY1" fmla="*/ 0 h 10000"/>
                <a:gd name="connsiteX2" fmla="*/ 0 w 12828"/>
                <a:gd name="connsiteY2" fmla="*/ 44 h 10000"/>
                <a:gd name="connsiteX3" fmla="*/ 67 w 12828"/>
                <a:gd name="connsiteY3" fmla="*/ 10000 h 10000"/>
                <a:gd name="connsiteX4" fmla="*/ 12046 w 12828"/>
                <a:gd name="connsiteY4" fmla="*/ 10000 h 10000"/>
                <a:gd name="connsiteX5" fmla="*/ 12102 w 12828"/>
                <a:gd name="connsiteY5" fmla="*/ 10000 h 10000"/>
                <a:gd name="connsiteX6" fmla="*/ 12136 w 12828"/>
                <a:gd name="connsiteY6" fmla="*/ 9868 h 10000"/>
                <a:gd name="connsiteX7" fmla="*/ 12828 w 12828"/>
                <a:gd name="connsiteY7" fmla="*/ 7518 h 10000"/>
                <a:gd name="connsiteX8" fmla="*/ 10670 w 12828"/>
                <a:gd name="connsiteY8" fmla="*/ 220 h 10000"/>
                <a:gd name="connsiteX0" fmla="*/ 10648 w 12806"/>
                <a:gd name="connsiteY0" fmla="*/ 220 h 10000"/>
                <a:gd name="connsiteX1" fmla="*/ 10584 w 12806"/>
                <a:gd name="connsiteY1" fmla="*/ 0 h 10000"/>
                <a:gd name="connsiteX2" fmla="*/ 0 w 12806"/>
                <a:gd name="connsiteY2" fmla="*/ 88 h 10000"/>
                <a:gd name="connsiteX3" fmla="*/ 45 w 12806"/>
                <a:gd name="connsiteY3" fmla="*/ 10000 h 10000"/>
                <a:gd name="connsiteX4" fmla="*/ 12024 w 12806"/>
                <a:gd name="connsiteY4" fmla="*/ 10000 h 10000"/>
                <a:gd name="connsiteX5" fmla="*/ 12080 w 12806"/>
                <a:gd name="connsiteY5" fmla="*/ 10000 h 10000"/>
                <a:gd name="connsiteX6" fmla="*/ 12114 w 12806"/>
                <a:gd name="connsiteY6" fmla="*/ 9868 h 10000"/>
                <a:gd name="connsiteX7" fmla="*/ 12806 w 12806"/>
                <a:gd name="connsiteY7" fmla="*/ 7518 h 10000"/>
                <a:gd name="connsiteX8" fmla="*/ 10648 w 12806"/>
                <a:gd name="connsiteY8" fmla="*/ 220 h 10000"/>
                <a:gd name="connsiteX0" fmla="*/ 10612 w 12770"/>
                <a:gd name="connsiteY0" fmla="*/ 220 h 10000"/>
                <a:gd name="connsiteX1" fmla="*/ 10548 w 12770"/>
                <a:gd name="connsiteY1" fmla="*/ 0 h 10000"/>
                <a:gd name="connsiteX2" fmla="*/ 0 w 12770"/>
                <a:gd name="connsiteY2" fmla="*/ 18 h 10000"/>
                <a:gd name="connsiteX3" fmla="*/ 9 w 12770"/>
                <a:gd name="connsiteY3" fmla="*/ 10000 h 10000"/>
                <a:gd name="connsiteX4" fmla="*/ 11988 w 12770"/>
                <a:gd name="connsiteY4" fmla="*/ 10000 h 10000"/>
                <a:gd name="connsiteX5" fmla="*/ 12044 w 12770"/>
                <a:gd name="connsiteY5" fmla="*/ 10000 h 10000"/>
                <a:gd name="connsiteX6" fmla="*/ 12078 w 12770"/>
                <a:gd name="connsiteY6" fmla="*/ 9868 h 10000"/>
                <a:gd name="connsiteX7" fmla="*/ 12770 w 12770"/>
                <a:gd name="connsiteY7" fmla="*/ 7518 h 10000"/>
                <a:gd name="connsiteX8" fmla="*/ 10612 w 12770"/>
                <a:gd name="connsiteY8" fmla="*/ 22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0" h="10000">
                  <a:moveTo>
                    <a:pt x="10612" y="220"/>
                  </a:moveTo>
                  <a:cubicBezTo>
                    <a:pt x="10591" y="147"/>
                    <a:pt x="10569" y="73"/>
                    <a:pt x="10548" y="0"/>
                  </a:cubicBezTo>
                  <a:lnTo>
                    <a:pt x="0" y="18"/>
                  </a:lnTo>
                  <a:cubicBezTo>
                    <a:pt x="22" y="3337"/>
                    <a:pt x="-13" y="6681"/>
                    <a:pt x="9" y="10000"/>
                  </a:cubicBezTo>
                  <a:lnTo>
                    <a:pt x="11988" y="10000"/>
                  </a:lnTo>
                  <a:lnTo>
                    <a:pt x="12044" y="10000"/>
                  </a:lnTo>
                  <a:cubicBezTo>
                    <a:pt x="12055" y="9956"/>
                    <a:pt x="12067" y="9912"/>
                    <a:pt x="12078" y="9868"/>
                  </a:cubicBezTo>
                  <a:lnTo>
                    <a:pt x="12770" y="7518"/>
                  </a:lnTo>
                  <a:lnTo>
                    <a:pt x="10612" y="22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99" name="Freeform 30"/>
            <p:cNvSpPr>
              <a:spLocks/>
            </p:cNvSpPr>
            <p:nvPr/>
          </p:nvSpPr>
          <p:spPr bwMode="gray">
            <a:xfrm>
              <a:off x="6639362" y="3946703"/>
              <a:ext cx="1069001" cy="925034"/>
            </a:xfrm>
            <a:custGeom>
              <a:avLst/>
              <a:gdLst>
                <a:gd name="T0" fmla="*/ 484 w 646"/>
                <a:gd name="T1" fmla="*/ 0 h 559"/>
                <a:gd name="T2" fmla="*/ 161 w 646"/>
                <a:gd name="T3" fmla="*/ 0 h 559"/>
                <a:gd name="T4" fmla="*/ 0 w 646"/>
                <a:gd name="T5" fmla="*/ 279 h 559"/>
                <a:gd name="T6" fmla="*/ 161 w 646"/>
                <a:gd name="T7" fmla="*/ 559 h 559"/>
                <a:gd name="T8" fmla="*/ 484 w 646"/>
                <a:gd name="T9" fmla="*/ 559 h 559"/>
                <a:gd name="T10" fmla="*/ 646 w 646"/>
                <a:gd name="T11" fmla="*/ 279 h 559"/>
                <a:gd name="T12" fmla="*/ 484 w 646"/>
                <a:gd name="T13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6" h="559">
                  <a:moveTo>
                    <a:pt x="484" y="0"/>
                  </a:moveTo>
                  <a:lnTo>
                    <a:pt x="161" y="0"/>
                  </a:lnTo>
                  <a:lnTo>
                    <a:pt x="0" y="279"/>
                  </a:lnTo>
                  <a:lnTo>
                    <a:pt x="161" y="559"/>
                  </a:lnTo>
                  <a:lnTo>
                    <a:pt x="484" y="559"/>
                  </a:lnTo>
                  <a:lnTo>
                    <a:pt x="646" y="279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0032B5"/>
            </a:solidFill>
            <a:ln w="9525" cap="flat">
              <a:solidFill>
                <a:srgbClr val="0032B5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360000" tIns="0" rIns="9144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 b="1" dirty="0">
                <a:gradFill flip="none" rotWithShape="1">
                  <a:gsLst>
                    <a:gs pos="0">
                      <a:schemeClr val="accent1">
                        <a:lumMod val="68000"/>
                      </a:schemeClr>
                    </a:gs>
                    <a:gs pos="80000">
                      <a:schemeClr val="accent1">
                        <a:lumMod val="7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70" name="Text Box 13"/>
            <p:cNvSpPr txBox="1">
              <a:spLocks noChangeArrowheads="1"/>
            </p:cNvSpPr>
            <p:nvPr/>
          </p:nvSpPr>
          <p:spPr bwMode="gray">
            <a:xfrm>
              <a:off x="133719" y="2546878"/>
              <a:ext cx="4926979" cy="353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de-DE" sz="1400" b="1" dirty="0">
                  <a:solidFill>
                    <a:srgbClr val="000000"/>
                  </a:solidFill>
                  <a:latin typeface="+mn-lt"/>
                </a:rPr>
                <a:t>Предоставление выделенных DWDM каналов и VPN</a:t>
              </a:r>
            </a:p>
          </p:txBody>
        </p:sp>
        <p:sp>
          <p:nvSpPr>
            <p:cNvPr id="72" name="Text Box 13"/>
            <p:cNvSpPr txBox="1">
              <a:spLocks noChangeArrowheads="1"/>
            </p:cNvSpPr>
            <p:nvPr/>
          </p:nvSpPr>
          <p:spPr bwMode="gray">
            <a:xfrm>
              <a:off x="7689177" y="2555042"/>
              <a:ext cx="4609751" cy="512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de-DE" sz="1400" b="1" dirty="0">
                  <a:solidFill>
                    <a:srgbClr val="000000"/>
                  </a:solidFill>
                  <a:latin typeface="+mn-lt"/>
                </a:rPr>
                <a:t> IP-</a:t>
              </a:r>
              <a:r>
                <a:rPr lang="ru-RU" altLang="de-DE" sz="1400" b="1" dirty="0">
                  <a:solidFill>
                    <a:srgbClr val="000000"/>
                  </a:solidFill>
                  <a:latin typeface="+mn-lt"/>
                </a:rPr>
                <a:t>транзит,  в </a:t>
              </a:r>
              <a:r>
                <a:rPr lang="ru-RU" altLang="de-DE" sz="1400" b="1" dirty="0" err="1">
                  <a:solidFill>
                    <a:srgbClr val="000000"/>
                  </a:solidFill>
                  <a:latin typeface="+mn-lt"/>
                </a:rPr>
                <a:t>т.ч</a:t>
              </a:r>
              <a:r>
                <a:rPr lang="ru-RU" altLang="de-DE" sz="1400" b="1" dirty="0">
                  <a:solidFill>
                    <a:srgbClr val="000000"/>
                  </a:solidFill>
                  <a:latin typeface="+mn-lt"/>
                </a:rPr>
                <a:t>. с </a:t>
              </a:r>
              <a:r>
                <a:rPr lang="en-US" altLang="de-DE" sz="1400" b="1" dirty="0">
                  <a:solidFill>
                    <a:srgbClr val="000000"/>
                  </a:solidFill>
                  <a:latin typeface="+mn-lt"/>
                </a:rPr>
                <a:t>DDoS mitigation</a:t>
              </a:r>
            </a:p>
          </p:txBody>
        </p:sp>
        <p:sp>
          <p:nvSpPr>
            <p:cNvPr id="73" name="Text Box 13"/>
            <p:cNvSpPr txBox="1">
              <a:spLocks noChangeArrowheads="1"/>
            </p:cNvSpPr>
            <p:nvPr/>
          </p:nvSpPr>
          <p:spPr bwMode="gray">
            <a:xfrm>
              <a:off x="7479578" y="4670907"/>
              <a:ext cx="4721298" cy="1213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de-DE" sz="1400" b="1" dirty="0">
                  <a:solidFill>
                    <a:srgbClr val="000000"/>
                  </a:solidFill>
                  <a:latin typeface="+mn-lt"/>
                </a:rPr>
                <a:t>Каналы ультракороткой задержки</a:t>
              </a:r>
            </a:p>
          </p:txBody>
        </p:sp>
        <p:sp>
          <p:nvSpPr>
            <p:cNvPr id="74" name="Text Box 13"/>
            <p:cNvSpPr txBox="1">
              <a:spLocks noChangeArrowheads="1"/>
            </p:cNvSpPr>
            <p:nvPr/>
          </p:nvSpPr>
          <p:spPr bwMode="gray">
            <a:xfrm>
              <a:off x="-97571" y="4659511"/>
              <a:ext cx="4890629" cy="1213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de-DE" sz="1400" b="1" dirty="0">
                  <a:solidFill>
                    <a:srgbClr val="000000"/>
                  </a:solidFill>
                  <a:latin typeface="+mn-lt"/>
                </a:rPr>
                <a:t>Удаленный доступ к IX, </a:t>
              </a:r>
              <a:r>
                <a:rPr lang="ru-RU" altLang="de-DE" sz="1400" b="1" dirty="0" err="1">
                  <a:solidFill>
                    <a:srgbClr val="000000"/>
                  </a:solidFill>
                  <a:latin typeface="+mn-lt"/>
                </a:rPr>
                <a:t>Cloud</a:t>
              </a:r>
              <a:r>
                <a:rPr lang="ru-RU" altLang="de-DE" sz="1400" b="1" dirty="0">
                  <a:solidFill>
                    <a:srgbClr val="000000"/>
                  </a:solidFill>
                  <a:latin typeface="+mn-lt"/>
                </a:rPr>
                <a:t> и Tier-1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de-DE" dirty="0">
                  <a:solidFill>
                    <a:srgbClr val="000000"/>
                  </a:solidFill>
                  <a:latin typeface="+mn-lt"/>
                </a:rPr>
                <a:t> </a:t>
              </a:r>
              <a:endParaRPr lang="en-US" altLang="de-DE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5" name="Text Box 13"/>
            <p:cNvSpPr txBox="1">
              <a:spLocks noChangeArrowheads="1"/>
            </p:cNvSpPr>
            <p:nvPr/>
          </p:nvSpPr>
          <p:spPr bwMode="gray">
            <a:xfrm>
              <a:off x="4882299" y="1760996"/>
              <a:ext cx="2405416" cy="523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/>
            <a:lstStyle>
              <a:lvl1pPr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endParaRPr lang="en-US" altLang="de-DE" dirty="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107" name="Freeform 34"/>
          <p:cNvSpPr>
            <a:spLocks/>
          </p:cNvSpPr>
          <p:nvPr/>
        </p:nvSpPr>
        <p:spPr bwMode="gray">
          <a:xfrm>
            <a:off x="3582983" y="2652532"/>
            <a:ext cx="726921" cy="629023"/>
          </a:xfrm>
          <a:custGeom>
            <a:avLst/>
            <a:gdLst>
              <a:gd name="T0" fmla="*/ 484 w 646"/>
              <a:gd name="T1" fmla="*/ 0 h 559"/>
              <a:gd name="T2" fmla="*/ 161 w 646"/>
              <a:gd name="T3" fmla="*/ 0 h 559"/>
              <a:gd name="T4" fmla="*/ 0 w 646"/>
              <a:gd name="T5" fmla="*/ 279 h 559"/>
              <a:gd name="T6" fmla="*/ 161 w 646"/>
              <a:gd name="T7" fmla="*/ 559 h 559"/>
              <a:gd name="T8" fmla="*/ 484 w 646"/>
              <a:gd name="T9" fmla="*/ 559 h 559"/>
              <a:gd name="T10" fmla="*/ 646 w 646"/>
              <a:gd name="T11" fmla="*/ 279 h 559"/>
              <a:gd name="T12" fmla="*/ 484 w 646"/>
              <a:gd name="T13" fmla="*/ 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6" h="559">
                <a:moveTo>
                  <a:pt x="484" y="0"/>
                </a:moveTo>
                <a:lnTo>
                  <a:pt x="161" y="0"/>
                </a:lnTo>
                <a:lnTo>
                  <a:pt x="0" y="279"/>
                </a:lnTo>
                <a:lnTo>
                  <a:pt x="161" y="559"/>
                </a:lnTo>
                <a:lnTo>
                  <a:pt x="484" y="559"/>
                </a:lnTo>
                <a:lnTo>
                  <a:pt x="646" y="279"/>
                </a:lnTo>
                <a:lnTo>
                  <a:pt x="484" y="0"/>
                </a:lnTo>
                <a:close/>
              </a:path>
            </a:pathLst>
          </a:custGeom>
          <a:solidFill>
            <a:srgbClr val="0032B5"/>
          </a:solidFill>
          <a:ln w="9525" cap="flat">
            <a:solidFill>
              <a:srgbClr val="0032B5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360000" tIns="0" rIns="91440" bIns="0" numCol="1" anchor="ctr" anchorCtr="0" compatLnSpc="1">
            <a:prstTxWarp prst="textNoShape">
              <a:avLst/>
            </a:prstTxWarp>
          </a:bodyPr>
          <a:lstStyle/>
          <a:p>
            <a:endParaRPr lang="en-US" sz="1200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Arial" panose="020B0604020202020204" pitchFamily="34" charset="0"/>
            </a:endParaRPr>
          </a:p>
        </p:txBody>
      </p:sp>
      <p:sp>
        <p:nvSpPr>
          <p:cNvPr id="40" name="Freeform 44"/>
          <p:cNvSpPr>
            <a:spLocks noEditPoints="1"/>
          </p:cNvSpPr>
          <p:nvPr/>
        </p:nvSpPr>
        <p:spPr bwMode="gray">
          <a:xfrm>
            <a:off x="4251544" y="2292441"/>
            <a:ext cx="730296" cy="633524"/>
          </a:xfrm>
          <a:custGeom>
            <a:avLst/>
            <a:gdLst>
              <a:gd name="T0" fmla="*/ 487 w 649"/>
              <a:gd name="T1" fmla="*/ 0 h 563"/>
              <a:gd name="T2" fmla="*/ 162 w 649"/>
              <a:gd name="T3" fmla="*/ 0 h 563"/>
              <a:gd name="T4" fmla="*/ 0 w 649"/>
              <a:gd name="T5" fmla="*/ 281 h 563"/>
              <a:gd name="T6" fmla="*/ 162 w 649"/>
              <a:gd name="T7" fmla="*/ 563 h 563"/>
              <a:gd name="T8" fmla="*/ 487 w 649"/>
              <a:gd name="T9" fmla="*/ 563 h 563"/>
              <a:gd name="T10" fmla="*/ 649 w 649"/>
              <a:gd name="T11" fmla="*/ 281 h 563"/>
              <a:gd name="T12" fmla="*/ 487 w 649"/>
              <a:gd name="T13" fmla="*/ 0 h 563"/>
              <a:gd name="T14" fmla="*/ 477 w 649"/>
              <a:gd name="T15" fmla="*/ 545 h 563"/>
              <a:gd name="T16" fmla="*/ 172 w 649"/>
              <a:gd name="T17" fmla="*/ 545 h 563"/>
              <a:gd name="T18" fmla="*/ 21 w 649"/>
              <a:gd name="T19" fmla="*/ 281 h 563"/>
              <a:gd name="T20" fmla="*/ 172 w 649"/>
              <a:gd name="T21" fmla="*/ 18 h 563"/>
              <a:gd name="T22" fmla="*/ 477 w 649"/>
              <a:gd name="T23" fmla="*/ 18 h 563"/>
              <a:gd name="T24" fmla="*/ 630 w 649"/>
              <a:gd name="T25" fmla="*/ 281 h 563"/>
              <a:gd name="T26" fmla="*/ 477 w 649"/>
              <a:gd name="T27" fmla="*/ 545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9" h="563">
                <a:moveTo>
                  <a:pt x="487" y="0"/>
                </a:moveTo>
                <a:lnTo>
                  <a:pt x="162" y="0"/>
                </a:lnTo>
                <a:lnTo>
                  <a:pt x="0" y="281"/>
                </a:lnTo>
                <a:lnTo>
                  <a:pt x="162" y="563"/>
                </a:lnTo>
                <a:lnTo>
                  <a:pt x="487" y="563"/>
                </a:lnTo>
                <a:lnTo>
                  <a:pt x="649" y="281"/>
                </a:lnTo>
                <a:lnTo>
                  <a:pt x="487" y="0"/>
                </a:lnTo>
                <a:close/>
                <a:moveTo>
                  <a:pt x="477" y="545"/>
                </a:moveTo>
                <a:lnTo>
                  <a:pt x="172" y="545"/>
                </a:lnTo>
                <a:lnTo>
                  <a:pt x="21" y="281"/>
                </a:lnTo>
                <a:lnTo>
                  <a:pt x="172" y="18"/>
                </a:lnTo>
                <a:lnTo>
                  <a:pt x="477" y="18"/>
                </a:lnTo>
                <a:lnTo>
                  <a:pt x="630" y="281"/>
                </a:lnTo>
                <a:lnTo>
                  <a:pt x="477" y="545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>
            <a:outerShdw blurRad="254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gray">
          <a:xfrm>
            <a:off x="4086226" y="3718265"/>
            <a:ext cx="1082231" cy="82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de-DE" sz="1400" b="1" dirty="0" err="1">
                <a:solidFill>
                  <a:srgbClr val="000000"/>
                </a:solidFill>
                <a:latin typeface="+mn-lt"/>
              </a:rPr>
              <a:t>Колокация</a:t>
            </a:r>
            <a:endParaRPr lang="ru-RU" altLang="de-DE" sz="1400" b="1" dirty="0">
              <a:solidFill>
                <a:srgbClr val="000000"/>
              </a:solidFill>
              <a:latin typeface="+mn-lt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altLang="de-DE" dirty="0">
                <a:solidFill>
                  <a:srgbClr val="000000"/>
                </a:solidFill>
                <a:latin typeface="+mn-lt"/>
              </a:rPr>
              <a:t> </a:t>
            </a:r>
            <a:endParaRPr lang="en-US" altLang="de-DE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4" name="Freeform 30"/>
          <p:cNvSpPr>
            <a:spLocks/>
          </p:cNvSpPr>
          <p:nvPr/>
        </p:nvSpPr>
        <p:spPr bwMode="gray">
          <a:xfrm>
            <a:off x="4962130" y="1867943"/>
            <a:ext cx="726920" cy="629023"/>
          </a:xfrm>
          <a:custGeom>
            <a:avLst/>
            <a:gdLst>
              <a:gd name="T0" fmla="*/ 484 w 646"/>
              <a:gd name="T1" fmla="*/ 0 h 559"/>
              <a:gd name="T2" fmla="*/ 161 w 646"/>
              <a:gd name="T3" fmla="*/ 0 h 559"/>
              <a:gd name="T4" fmla="*/ 0 w 646"/>
              <a:gd name="T5" fmla="*/ 279 h 559"/>
              <a:gd name="T6" fmla="*/ 161 w 646"/>
              <a:gd name="T7" fmla="*/ 559 h 559"/>
              <a:gd name="T8" fmla="*/ 484 w 646"/>
              <a:gd name="T9" fmla="*/ 559 h 559"/>
              <a:gd name="T10" fmla="*/ 646 w 646"/>
              <a:gd name="T11" fmla="*/ 279 h 559"/>
              <a:gd name="T12" fmla="*/ 484 w 646"/>
              <a:gd name="T13" fmla="*/ 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6" h="559">
                <a:moveTo>
                  <a:pt x="484" y="0"/>
                </a:moveTo>
                <a:lnTo>
                  <a:pt x="161" y="0"/>
                </a:lnTo>
                <a:lnTo>
                  <a:pt x="0" y="279"/>
                </a:lnTo>
                <a:lnTo>
                  <a:pt x="161" y="559"/>
                </a:lnTo>
                <a:lnTo>
                  <a:pt x="484" y="559"/>
                </a:lnTo>
                <a:lnTo>
                  <a:pt x="646" y="279"/>
                </a:lnTo>
                <a:lnTo>
                  <a:pt x="484" y="0"/>
                </a:lnTo>
                <a:close/>
              </a:path>
            </a:pathLst>
          </a:custGeom>
          <a:solidFill>
            <a:srgbClr val="E20A16"/>
          </a:solidFill>
          <a:ln w="9525" cap="flat">
            <a:solidFill>
              <a:srgbClr val="E20A16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360000" tIns="0" rIns="91440" bIns="0" numCol="1" anchor="ctr" anchorCtr="0" compatLnSpc="1">
            <a:prstTxWarp prst="textNoShape">
              <a:avLst/>
            </a:prstTxWarp>
          </a:bodyPr>
          <a:lstStyle/>
          <a:p>
            <a:endParaRPr lang="en-US" sz="1200" b="1" dirty="0">
              <a:gradFill flip="none" rotWithShape="1">
                <a:gsLst>
                  <a:gs pos="0">
                    <a:schemeClr val="accent1">
                      <a:lumMod val="68000"/>
                    </a:schemeClr>
                  </a:gs>
                  <a:gs pos="80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Arial" panose="020B0604020202020204" pitchFamily="34" charset="0"/>
            </a:endParaRPr>
          </a:p>
        </p:txBody>
      </p:sp>
      <p:sp>
        <p:nvSpPr>
          <p:cNvPr id="43" name="Freeform 44"/>
          <p:cNvSpPr>
            <a:spLocks noEditPoints="1"/>
          </p:cNvSpPr>
          <p:nvPr/>
        </p:nvSpPr>
        <p:spPr bwMode="gray">
          <a:xfrm>
            <a:off x="4960442" y="1862120"/>
            <a:ext cx="730296" cy="633524"/>
          </a:xfrm>
          <a:custGeom>
            <a:avLst/>
            <a:gdLst>
              <a:gd name="T0" fmla="*/ 487 w 649"/>
              <a:gd name="T1" fmla="*/ 0 h 563"/>
              <a:gd name="T2" fmla="*/ 162 w 649"/>
              <a:gd name="T3" fmla="*/ 0 h 563"/>
              <a:gd name="T4" fmla="*/ 0 w 649"/>
              <a:gd name="T5" fmla="*/ 281 h 563"/>
              <a:gd name="T6" fmla="*/ 162 w 649"/>
              <a:gd name="T7" fmla="*/ 563 h 563"/>
              <a:gd name="T8" fmla="*/ 487 w 649"/>
              <a:gd name="T9" fmla="*/ 563 h 563"/>
              <a:gd name="T10" fmla="*/ 649 w 649"/>
              <a:gd name="T11" fmla="*/ 281 h 563"/>
              <a:gd name="T12" fmla="*/ 487 w 649"/>
              <a:gd name="T13" fmla="*/ 0 h 563"/>
              <a:gd name="T14" fmla="*/ 477 w 649"/>
              <a:gd name="T15" fmla="*/ 545 h 563"/>
              <a:gd name="T16" fmla="*/ 172 w 649"/>
              <a:gd name="T17" fmla="*/ 545 h 563"/>
              <a:gd name="T18" fmla="*/ 21 w 649"/>
              <a:gd name="T19" fmla="*/ 281 h 563"/>
              <a:gd name="T20" fmla="*/ 172 w 649"/>
              <a:gd name="T21" fmla="*/ 18 h 563"/>
              <a:gd name="T22" fmla="*/ 477 w 649"/>
              <a:gd name="T23" fmla="*/ 18 h 563"/>
              <a:gd name="T24" fmla="*/ 630 w 649"/>
              <a:gd name="T25" fmla="*/ 281 h 563"/>
              <a:gd name="T26" fmla="*/ 477 w 649"/>
              <a:gd name="T27" fmla="*/ 545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9" h="563">
                <a:moveTo>
                  <a:pt x="487" y="0"/>
                </a:moveTo>
                <a:lnTo>
                  <a:pt x="162" y="0"/>
                </a:lnTo>
                <a:lnTo>
                  <a:pt x="0" y="281"/>
                </a:lnTo>
                <a:lnTo>
                  <a:pt x="162" y="563"/>
                </a:lnTo>
                <a:lnTo>
                  <a:pt x="487" y="563"/>
                </a:lnTo>
                <a:lnTo>
                  <a:pt x="649" y="281"/>
                </a:lnTo>
                <a:lnTo>
                  <a:pt x="487" y="0"/>
                </a:lnTo>
                <a:close/>
                <a:moveTo>
                  <a:pt x="477" y="545"/>
                </a:moveTo>
                <a:lnTo>
                  <a:pt x="172" y="545"/>
                </a:lnTo>
                <a:lnTo>
                  <a:pt x="21" y="281"/>
                </a:lnTo>
                <a:lnTo>
                  <a:pt x="172" y="18"/>
                </a:lnTo>
                <a:lnTo>
                  <a:pt x="477" y="18"/>
                </a:lnTo>
                <a:lnTo>
                  <a:pt x="630" y="281"/>
                </a:lnTo>
                <a:lnTo>
                  <a:pt x="477" y="545"/>
                </a:lnTo>
                <a:close/>
              </a:path>
            </a:pathLst>
          </a:custGeom>
          <a:solidFill>
            <a:srgbClr val="E20A16"/>
          </a:solidFill>
          <a:ln w="9525" cap="flat">
            <a:solidFill>
              <a:srgbClr val="E20A16"/>
            </a:solidFill>
            <a:prstDash val="solid"/>
            <a:miter lim="800000"/>
            <a:headEnd/>
            <a:tailEnd/>
          </a:ln>
          <a:effectLst>
            <a:outerShdw blurRad="254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45" name="Freeform 30"/>
          <p:cNvSpPr>
            <a:spLocks/>
          </p:cNvSpPr>
          <p:nvPr/>
        </p:nvSpPr>
        <p:spPr bwMode="gray">
          <a:xfrm>
            <a:off x="4274832" y="3005240"/>
            <a:ext cx="726920" cy="629023"/>
          </a:xfrm>
          <a:custGeom>
            <a:avLst/>
            <a:gdLst>
              <a:gd name="T0" fmla="*/ 484 w 646"/>
              <a:gd name="T1" fmla="*/ 0 h 559"/>
              <a:gd name="T2" fmla="*/ 161 w 646"/>
              <a:gd name="T3" fmla="*/ 0 h 559"/>
              <a:gd name="T4" fmla="*/ 0 w 646"/>
              <a:gd name="T5" fmla="*/ 279 h 559"/>
              <a:gd name="T6" fmla="*/ 161 w 646"/>
              <a:gd name="T7" fmla="*/ 559 h 559"/>
              <a:gd name="T8" fmla="*/ 484 w 646"/>
              <a:gd name="T9" fmla="*/ 559 h 559"/>
              <a:gd name="T10" fmla="*/ 646 w 646"/>
              <a:gd name="T11" fmla="*/ 279 h 559"/>
              <a:gd name="T12" fmla="*/ 484 w 646"/>
              <a:gd name="T13" fmla="*/ 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6" h="559">
                <a:moveTo>
                  <a:pt x="484" y="0"/>
                </a:moveTo>
                <a:lnTo>
                  <a:pt x="161" y="0"/>
                </a:lnTo>
                <a:lnTo>
                  <a:pt x="0" y="279"/>
                </a:lnTo>
                <a:lnTo>
                  <a:pt x="161" y="559"/>
                </a:lnTo>
                <a:lnTo>
                  <a:pt x="484" y="559"/>
                </a:lnTo>
                <a:lnTo>
                  <a:pt x="646" y="279"/>
                </a:lnTo>
                <a:lnTo>
                  <a:pt x="484" y="0"/>
                </a:lnTo>
                <a:close/>
              </a:path>
            </a:pathLst>
          </a:custGeom>
          <a:solidFill>
            <a:srgbClr val="E20A16"/>
          </a:solidFill>
          <a:ln w="9525" cap="flat">
            <a:solidFill>
              <a:srgbClr val="E42326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360000" tIns="0" rIns="91440" bIns="0" numCol="1" anchor="ctr" anchorCtr="0" compatLnSpc="1">
            <a:prstTxWarp prst="textNoShape">
              <a:avLst/>
            </a:prstTxWarp>
          </a:bodyPr>
          <a:lstStyle/>
          <a:p>
            <a:endParaRPr lang="en-US" sz="1200" b="1" dirty="0">
              <a:gradFill flip="none" rotWithShape="1">
                <a:gsLst>
                  <a:gs pos="0">
                    <a:schemeClr val="accent1">
                      <a:lumMod val="68000"/>
                    </a:schemeClr>
                  </a:gs>
                  <a:gs pos="80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Arial" panose="020B0604020202020204" pitchFamily="34" charset="0"/>
            </a:endParaRPr>
          </a:p>
        </p:txBody>
      </p:sp>
      <p:sp>
        <p:nvSpPr>
          <p:cNvPr id="42" name="Freeform 44"/>
          <p:cNvSpPr>
            <a:spLocks noEditPoints="1"/>
          </p:cNvSpPr>
          <p:nvPr/>
        </p:nvSpPr>
        <p:spPr bwMode="gray">
          <a:xfrm>
            <a:off x="4274570" y="3010003"/>
            <a:ext cx="730296" cy="633524"/>
          </a:xfrm>
          <a:custGeom>
            <a:avLst/>
            <a:gdLst>
              <a:gd name="T0" fmla="*/ 487 w 649"/>
              <a:gd name="T1" fmla="*/ 0 h 563"/>
              <a:gd name="T2" fmla="*/ 162 w 649"/>
              <a:gd name="T3" fmla="*/ 0 h 563"/>
              <a:gd name="T4" fmla="*/ 0 w 649"/>
              <a:gd name="T5" fmla="*/ 281 h 563"/>
              <a:gd name="T6" fmla="*/ 162 w 649"/>
              <a:gd name="T7" fmla="*/ 563 h 563"/>
              <a:gd name="T8" fmla="*/ 487 w 649"/>
              <a:gd name="T9" fmla="*/ 563 h 563"/>
              <a:gd name="T10" fmla="*/ 649 w 649"/>
              <a:gd name="T11" fmla="*/ 281 h 563"/>
              <a:gd name="T12" fmla="*/ 487 w 649"/>
              <a:gd name="T13" fmla="*/ 0 h 563"/>
              <a:gd name="T14" fmla="*/ 477 w 649"/>
              <a:gd name="T15" fmla="*/ 545 h 563"/>
              <a:gd name="T16" fmla="*/ 172 w 649"/>
              <a:gd name="T17" fmla="*/ 545 h 563"/>
              <a:gd name="T18" fmla="*/ 21 w 649"/>
              <a:gd name="T19" fmla="*/ 281 h 563"/>
              <a:gd name="T20" fmla="*/ 172 w 649"/>
              <a:gd name="T21" fmla="*/ 18 h 563"/>
              <a:gd name="T22" fmla="*/ 477 w 649"/>
              <a:gd name="T23" fmla="*/ 18 h 563"/>
              <a:gd name="T24" fmla="*/ 630 w 649"/>
              <a:gd name="T25" fmla="*/ 281 h 563"/>
              <a:gd name="T26" fmla="*/ 477 w 649"/>
              <a:gd name="T27" fmla="*/ 545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9" h="563">
                <a:moveTo>
                  <a:pt x="487" y="0"/>
                </a:moveTo>
                <a:lnTo>
                  <a:pt x="162" y="0"/>
                </a:lnTo>
                <a:lnTo>
                  <a:pt x="0" y="281"/>
                </a:lnTo>
                <a:lnTo>
                  <a:pt x="162" y="563"/>
                </a:lnTo>
                <a:lnTo>
                  <a:pt x="487" y="563"/>
                </a:lnTo>
                <a:lnTo>
                  <a:pt x="649" y="281"/>
                </a:lnTo>
                <a:lnTo>
                  <a:pt x="487" y="0"/>
                </a:lnTo>
                <a:close/>
                <a:moveTo>
                  <a:pt x="477" y="545"/>
                </a:moveTo>
                <a:lnTo>
                  <a:pt x="172" y="545"/>
                </a:lnTo>
                <a:lnTo>
                  <a:pt x="21" y="281"/>
                </a:lnTo>
                <a:lnTo>
                  <a:pt x="172" y="18"/>
                </a:lnTo>
                <a:lnTo>
                  <a:pt x="477" y="18"/>
                </a:lnTo>
                <a:lnTo>
                  <a:pt x="630" y="281"/>
                </a:lnTo>
                <a:lnTo>
                  <a:pt x="477" y="545"/>
                </a:lnTo>
                <a:close/>
              </a:path>
            </a:pathLst>
          </a:custGeom>
          <a:solidFill>
            <a:srgbClr val="E42326"/>
          </a:solidFill>
          <a:ln w="9525" cap="flat">
            <a:solidFill>
              <a:srgbClr val="E20A16"/>
            </a:solidFill>
            <a:prstDash val="solid"/>
            <a:miter lim="800000"/>
            <a:headEnd/>
            <a:tailEnd/>
          </a:ln>
          <a:effectLst>
            <a:outerShdw blurRad="254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53" name="Freeform 43"/>
          <p:cNvSpPr>
            <a:spLocks noEditPoints="1"/>
          </p:cNvSpPr>
          <p:nvPr/>
        </p:nvSpPr>
        <p:spPr bwMode="gray">
          <a:xfrm>
            <a:off x="3580169" y="2652532"/>
            <a:ext cx="732547" cy="632398"/>
          </a:xfrm>
          <a:custGeom>
            <a:avLst/>
            <a:gdLst>
              <a:gd name="T0" fmla="*/ 162 w 651"/>
              <a:gd name="T1" fmla="*/ 0 h 562"/>
              <a:gd name="T2" fmla="*/ 0 w 651"/>
              <a:gd name="T3" fmla="*/ 282 h 562"/>
              <a:gd name="T4" fmla="*/ 162 w 651"/>
              <a:gd name="T5" fmla="*/ 562 h 562"/>
              <a:gd name="T6" fmla="*/ 487 w 651"/>
              <a:gd name="T7" fmla="*/ 562 h 562"/>
              <a:gd name="T8" fmla="*/ 651 w 651"/>
              <a:gd name="T9" fmla="*/ 282 h 562"/>
              <a:gd name="T10" fmla="*/ 487 w 651"/>
              <a:gd name="T11" fmla="*/ 0 h 562"/>
              <a:gd name="T12" fmla="*/ 162 w 651"/>
              <a:gd name="T13" fmla="*/ 0 h 562"/>
              <a:gd name="T14" fmla="*/ 477 w 651"/>
              <a:gd name="T15" fmla="*/ 544 h 562"/>
              <a:gd name="T16" fmla="*/ 172 w 651"/>
              <a:gd name="T17" fmla="*/ 544 h 562"/>
              <a:gd name="T18" fmla="*/ 21 w 651"/>
              <a:gd name="T19" fmla="*/ 282 h 562"/>
              <a:gd name="T20" fmla="*/ 172 w 651"/>
              <a:gd name="T21" fmla="*/ 18 h 562"/>
              <a:gd name="T22" fmla="*/ 477 w 651"/>
              <a:gd name="T23" fmla="*/ 18 h 562"/>
              <a:gd name="T24" fmla="*/ 630 w 651"/>
              <a:gd name="T25" fmla="*/ 282 h 562"/>
              <a:gd name="T26" fmla="*/ 477 w 651"/>
              <a:gd name="T27" fmla="*/ 544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51" h="562">
                <a:moveTo>
                  <a:pt x="162" y="0"/>
                </a:moveTo>
                <a:lnTo>
                  <a:pt x="0" y="282"/>
                </a:lnTo>
                <a:lnTo>
                  <a:pt x="162" y="562"/>
                </a:lnTo>
                <a:lnTo>
                  <a:pt x="487" y="562"/>
                </a:lnTo>
                <a:lnTo>
                  <a:pt x="651" y="282"/>
                </a:lnTo>
                <a:lnTo>
                  <a:pt x="487" y="0"/>
                </a:lnTo>
                <a:lnTo>
                  <a:pt x="162" y="0"/>
                </a:lnTo>
                <a:close/>
                <a:moveTo>
                  <a:pt x="477" y="544"/>
                </a:moveTo>
                <a:lnTo>
                  <a:pt x="172" y="544"/>
                </a:lnTo>
                <a:lnTo>
                  <a:pt x="21" y="282"/>
                </a:lnTo>
                <a:lnTo>
                  <a:pt x="172" y="18"/>
                </a:lnTo>
                <a:lnTo>
                  <a:pt x="477" y="18"/>
                </a:lnTo>
                <a:lnTo>
                  <a:pt x="630" y="282"/>
                </a:lnTo>
                <a:lnTo>
                  <a:pt x="477" y="544"/>
                </a:lnTo>
                <a:close/>
              </a:path>
            </a:pathLst>
          </a:custGeom>
          <a:solidFill>
            <a:srgbClr val="0032B5"/>
          </a:solidFill>
          <a:ln w="9525" cap="flat">
            <a:solidFill>
              <a:srgbClr val="0032B5"/>
            </a:solidFill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54" name="Freeform 44"/>
          <p:cNvSpPr>
            <a:spLocks noEditPoints="1"/>
          </p:cNvSpPr>
          <p:nvPr/>
        </p:nvSpPr>
        <p:spPr bwMode="gray">
          <a:xfrm>
            <a:off x="5012718" y="2641266"/>
            <a:ext cx="730297" cy="633524"/>
          </a:xfrm>
          <a:custGeom>
            <a:avLst/>
            <a:gdLst>
              <a:gd name="T0" fmla="*/ 487 w 649"/>
              <a:gd name="T1" fmla="*/ 0 h 563"/>
              <a:gd name="T2" fmla="*/ 162 w 649"/>
              <a:gd name="T3" fmla="*/ 0 h 563"/>
              <a:gd name="T4" fmla="*/ 0 w 649"/>
              <a:gd name="T5" fmla="*/ 281 h 563"/>
              <a:gd name="T6" fmla="*/ 162 w 649"/>
              <a:gd name="T7" fmla="*/ 563 h 563"/>
              <a:gd name="T8" fmla="*/ 487 w 649"/>
              <a:gd name="T9" fmla="*/ 563 h 563"/>
              <a:gd name="T10" fmla="*/ 649 w 649"/>
              <a:gd name="T11" fmla="*/ 281 h 563"/>
              <a:gd name="T12" fmla="*/ 487 w 649"/>
              <a:gd name="T13" fmla="*/ 0 h 563"/>
              <a:gd name="T14" fmla="*/ 477 w 649"/>
              <a:gd name="T15" fmla="*/ 545 h 563"/>
              <a:gd name="T16" fmla="*/ 172 w 649"/>
              <a:gd name="T17" fmla="*/ 545 h 563"/>
              <a:gd name="T18" fmla="*/ 21 w 649"/>
              <a:gd name="T19" fmla="*/ 281 h 563"/>
              <a:gd name="T20" fmla="*/ 172 w 649"/>
              <a:gd name="T21" fmla="*/ 18 h 563"/>
              <a:gd name="T22" fmla="*/ 477 w 649"/>
              <a:gd name="T23" fmla="*/ 18 h 563"/>
              <a:gd name="T24" fmla="*/ 630 w 649"/>
              <a:gd name="T25" fmla="*/ 281 h 563"/>
              <a:gd name="T26" fmla="*/ 477 w 649"/>
              <a:gd name="T27" fmla="*/ 545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9" h="563">
                <a:moveTo>
                  <a:pt x="487" y="0"/>
                </a:moveTo>
                <a:lnTo>
                  <a:pt x="162" y="0"/>
                </a:lnTo>
                <a:lnTo>
                  <a:pt x="0" y="281"/>
                </a:lnTo>
                <a:lnTo>
                  <a:pt x="162" y="563"/>
                </a:lnTo>
                <a:lnTo>
                  <a:pt x="487" y="563"/>
                </a:lnTo>
                <a:lnTo>
                  <a:pt x="649" y="281"/>
                </a:lnTo>
                <a:lnTo>
                  <a:pt x="487" y="0"/>
                </a:lnTo>
                <a:close/>
                <a:moveTo>
                  <a:pt x="477" y="545"/>
                </a:moveTo>
                <a:lnTo>
                  <a:pt x="172" y="545"/>
                </a:lnTo>
                <a:lnTo>
                  <a:pt x="21" y="281"/>
                </a:lnTo>
                <a:lnTo>
                  <a:pt x="172" y="18"/>
                </a:lnTo>
                <a:lnTo>
                  <a:pt x="477" y="18"/>
                </a:lnTo>
                <a:lnTo>
                  <a:pt x="630" y="281"/>
                </a:lnTo>
                <a:lnTo>
                  <a:pt x="477" y="545"/>
                </a:lnTo>
                <a:close/>
              </a:path>
            </a:pathLst>
          </a:custGeom>
          <a:solidFill>
            <a:srgbClr val="0032B5"/>
          </a:solidFill>
          <a:ln w="9525" cap="flat">
            <a:solidFill>
              <a:srgbClr val="0032B5"/>
            </a:solidFill>
            <a:prstDash val="solid"/>
            <a:miter lim="800000"/>
            <a:headEnd/>
            <a:tailEnd/>
          </a:ln>
          <a:effectLst>
            <a:outerShdw blurRad="254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55" name="Freeform 30"/>
          <p:cNvSpPr>
            <a:spLocks/>
          </p:cNvSpPr>
          <p:nvPr/>
        </p:nvSpPr>
        <p:spPr bwMode="gray">
          <a:xfrm>
            <a:off x="3572790" y="1862120"/>
            <a:ext cx="726920" cy="629023"/>
          </a:xfrm>
          <a:custGeom>
            <a:avLst/>
            <a:gdLst>
              <a:gd name="T0" fmla="*/ 484 w 646"/>
              <a:gd name="T1" fmla="*/ 0 h 559"/>
              <a:gd name="T2" fmla="*/ 161 w 646"/>
              <a:gd name="T3" fmla="*/ 0 h 559"/>
              <a:gd name="T4" fmla="*/ 0 w 646"/>
              <a:gd name="T5" fmla="*/ 279 h 559"/>
              <a:gd name="T6" fmla="*/ 161 w 646"/>
              <a:gd name="T7" fmla="*/ 559 h 559"/>
              <a:gd name="T8" fmla="*/ 484 w 646"/>
              <a:gd name="T9" fmla="*/ 559 h 559"/>
              <a:gd name="T10" fmla="*/ 646 w 646"/>
              <a:gd name="T11" fmla="*/ 279 h 559"/>
              <a:gd name="T12" fmla="*/ 484 w 646"/>
              <a:gd name="T13" fmla="*/ 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6" h="559">
                <a:moveTo>
                  <a:pt x="484" y="0"/>
                </a:moveTo>
                <a:lnTo>
                  <a:pt x="161" y="0"/>
                </a:lnTo>
                <a:lnTo>
                  <a:pt x="0" y="279"/>
                </a:lnTo>
                <a:lnTo>
                  <a:pt x="161" y="559"/>
                </a:lnTo>
                <a:lnTo>
                  <a:pt x="484" y="559"/>
                </a:lnTo>
                <a:lnTo>
                  <a:pt x="646" y="279"/>
                </a:lnTo>
                <a:lnTo>
                  <a:pt x="484" y="0"/>
                </a:lnTo>
                <a:close/>
              </a:path>
            </a:pathLst>
          </a:custGeom>
          <a:solidFill>
            <a:srgbClr val="E20A16"/>
          </a:solidFill>
          <a:ln w="9525" cap="flat">
            <a:solidFill>
              <a:srgbClr val="E42326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360000" tIns="0" rIns="91440" bIns="0" numCol="1" anchor="ctr" anchorCtr="0" compatLnSpc="1">
            <a:prstTxWarp prst="textNoShape">
              <a:avLst/>
            </a:prstTxWarp>
          </a:bodyPr>
          <a:lstStyle/>
          <a:p>
            <a:endParaRPr lang="en-US" sz="1200" b="1" dirty="0">
              <a:gradFill flip="none" rotWithShape="1">
                <a:gsLst>
                  <a:gs pos="0">
                    <a:schemeClr val="accent1">
                      <a:lumMod val="68000"/>
                    </a:schemeClr>
                  </a:gs>
                  <a:gs pos="80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Arial" panose="020B0604020202020204" pitchFamily="34" charset="0"/>
            </a:endParaRPr>
          </a:p>
        </p:txBody>
      </p:sp>
      <p:sp>
        <p:nvSpPr>
          <p:cNvPr id="64" name="Freeform 44"/>
          <p:cNvSpPr>
            <a:spLocks noEditPoints="1"/>
          </p:cNvSpPr>
          <p:nvPr/>
        </p:nvSpPr>
        <p:spPr bwMode="gray">
          <a:xfrm>
            <a:off x="3579607" y="1857231"/>
            <a:ext cx="730297" cy="633524"/>
          </a:xfrm>
          <a:custGeom>
            <a:avLst/>
            <a:gdLst>
              <a:gd name="T0" fmla="*/ 487 w 649"/>
              <a:gd name="T1" fmla="*/ 0 h 563"/>
              <a:gd name="T2" fmla="*/ 162 w 649"/>
              <a:gd name="T3" fmla="*/ 0 h 563"/>
              <a:gd name="T4" fmla="*/ 0 w 649"/>
              <a:gd name="T5" fmla="*/ 281 h 563"/>
              <a:gd name="T6" fmla="*/ 162 w 649"/>
              <a:gd name="T7" fmla="*/ 563 h 563"/>
              <a:gd name="T8" fmla="*/ 487 w 649"/>
              <a:gd name="T9" fmla="*/ 563 h 563"/>
              <a:gd name="T10" fmla="*/ 649 w 649"/>
              <a:gd name="T11" fmla="*/ 281 h 563"/>
              <a:gd name="T12" fmla="*/ 487 w 649"/>
              <a:gd name="T13" fmla="*/ 0 h 563"/>
              <a:gd name="T14" fmla="*/ 477 w 649"/>
              <a:gd name="T15" fmla="*/ 545 h 563"/>
              <a:gd name="T16" fmla="*/ 172 w 649"/>
              <a:gd name="T17" fmla="*/ 545 h 563"/>
              <a:gd name="T18" fmla="*/ 21 w 649"/>
              <a:gd name="T19" fmla="*/ 281 h 563"/>
              <a:gd name="T20" fmla="*/ 172 w 649"/>
              <a:gd name="T21" fmla="*/ 18 h 563"/>
              <a:gd name="T22" fmla="*/ 477 w 649"/>
              <a:gd name="T23" fmla="*/ 18 h 563"/>
              <a:gd name="T24" fmla="*/ 630 w 649"/>
              <a:gd name="T25" fmla="*/ 281 h 563"/>
              <a:gd name="T26" fmla="*/ 477 w 649"/>
              <a:gd name="T27" fmla="*/ 545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9" h="563">
                <a:moveTo>
                  <a:pt x="487" y="0"/>
                </a:moveTo>
                <a:lnTo>
                  <a:pt x="162" y="0"/>
                </a:lnTo>
                <a:lnTo>
                  <a:pt x="0" y="281"/>
                </a:lnTo>
                <a:lnTo>
                  <a:pt x="162" y="563"/>
                </a:lnTo>
                <a:lnTo>
                  <a:pt x="487" y="563"/>
                </a:lnTo>
                <a:lnTo>
                  <a:pt x="649" y="281"/>
                </a:lnTo>
                <a:lnTo>
                  <a:pt x="487" y="0"/>
                </a:lnTo>
                <a:close/>
                <a:moveTo>
                  <a:pt x="477" y="545"/>
                </a:moveTo>
                <a:lnTo>
                  <a:pt x="172" y="545"/>
                </a:lnTo>
                <a:lnTo>
                  <a:pt x="21" y="281"/>
                </a:lnTo>
                <a:lnTo>
                  <a:pt x="172" y="18"/>
                </a:lnTo>
                <a:lnTo>
                  <a:pt x="477" y="18"/>
                </a:lnTo>
                <a:lnTo>
                  <a:pt x="630" y="281"/>
                </a:lnTo>
                <a:lnTo>
                  <a:pt x="477" y="545"/>
                </a:lnTo>
                <a:close/>
              </a:path>
            </a:pathLst>
          </a:custGeom>
          <a:solidFill>
            <a:srgbClr val="E42326"/>
          </a:solidFill>
          <a:ln w="9525" cap="flat">
            <a:solidFill>
              <a:srgbClr val="E42326"/>
            </a:solidFill>
            <a:prstDash val="solid"/>
            <a:miter lim="800000"/>
            <a:headEnd/>
            <a:tailEnd/>
          </a:ln>
          <a:effectLst>
            <a:outerShdw blurRad="254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71" name="Freeform 44"/>
          <p:cNvSpPr>
            <a:spLocks noEditPoints="1"/>
          </p:cNvSpPr>
          <p:nvPr/>
        </p:nvSpPr>
        <p:spPr bwMode="gray">
          <a:xfrm>
            <a:off x="5012717" y="2641266"/>
            <a:ext cx="730297" cy="633524"/>
          </a:xfrm>
          <a:custGeom>
            <a:avLst/>
            <a:gdLst>
              <a:gd name="T0" fmla="*/ 487 w 649"/>
              <a:gd name="T1" fmla="*/ 0 h 563"/>
              <a:gd name="T2" fmla="*/ 162 w 649"/>
              <a:gd name="T3" fmla="*/ 0 h 563"/>
              <a:gd name="T4" fmla="*/ 0 w 649"/>
              <a:gd name="T5" fmla="*/ 281 h 563"/>
              <a:gd name="T6" fmla="*/ 162 w 649"/>
              <a:gd name="T7" fmla="*/ 563 h 563"/>
              <a:gd name="T8" fmla="*/ 487 w 649"/>
              <a:gd name="T9" fmla="*/ 563 h 563"/>
              <a:gd name="T10" fmla="*/ 649 w 649"/>
              <a:gd name="T11" fmla="*/ 281 h 563"/>
              <a:gd name="T12" fmla="*/ 487 w 649"/>
              <a:gd name="T13" fmla="*/ 0 h 563"/>
              <a:gd name="T14" fmla="*/ 477 w 649"/>
              <a:gd name="T15" fmla="*/ 545 h 563"/>
              <a:gd name="T16" fmla="*/ 172 w 649"/>
              <a:gd name="T17" fmla="*/ 545 h 563"/>
              <a:gd name="T18" fmla="*/ 21 w 649"/>
              <a:gd name="T19" fmla="*/ 281 h 563"/>
              <a:gd name="T20" fmla="*/ 172 w 649"/>
              <a:gd name="T21" fmla="*/ 18 h 563"/>
              <a:gd name="T22" fmla="*/ 477 w 649"/>
              <a:gd name="T23" fmla="*/ 18 h 563"/>
              <a:gd name="T24" fmla="*/ 630 w 649"/>
              <a:gd name="T25" fmla="*/ 281 h 563"/>
              <a:gd name="T26" fmla="*/ 477 w 649"/>
              <a:gd name="T27" fmla="*/ 545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9" h="563">
                <a:moveTo>
                  <a:pt x="487" y="0"/>
                </a:moveTo>
                <a:lnTo>
                  <a:pt x="162" y="0"/>
                </a:lnTo>
                <a:lnTo>
                  <a:pt x="0" y="281"/>
                </a:lnTo>
                <a:lnTo>
                  <a:pt x="162" y="563"/>
                </a:lnTo>
                <a:lnTo>
                  <a:pt x="487" y="563"/>
                </a:lnTo>
                <a:lnTo>
                  <a:pt x="649" y="281"/>
                </a:lnTo>
                <a:lnTo>
                  <a:pt x="487" y="0"/>
                </a:lnTo>
                <a:close/>
                <a:moveTo>
                  <a:pt x="477" y="545"/>
                </a:moveTo>
                <a:lnTo>
                  <a:pt x="172" y="545"/>
                </a:lnTo>
                <a:lnTo>
                  <a:pt x="21" y="281"/>
                </a:lnTo>
                <a:lnTo>
                  <a:pt x="172" y="18"/>
                </a:lnTo>
                <a:lnTo>
                  <a:pt x="477" y="18"/>
                </a:lnTo>
                <a:lnTo>
                  <a:pt x="630" y="281"/>
                </a:lnTo>
                <a:lnTo>
                  <a:pt x="477" y="545"/>
                </a:lnTo>
                <a:close/>
              </a:path>
            </a:pathLst>
          </a:custGeom>
          <a:solidFill>
            <a:srgbClr val="0032B5"/>
          </a:solidFill>
          <a:ln w="9525" cap="flat">
            <a:solidFill>
              <a:srgbClr val="0032B5"/>
            </a:solidFill>
            <a:prstDash val="solid"/>
            <a:miter lim="800000"/>
            <a:headEnd/>
            <a:tailEnd/>
          </a:ln>
          <a:effectLst>
            <a:outerShdw blurRad="254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51" name="Oval 13"/>
          <p:cNvSpPr>
            <a:spLocks noChangeAspect="1" noChangeArrowheads="1"/>
          </p:cNvSpPr>
          <p:nvPr/>
        </p:nvSpPr>
        <p:spPr bwMode="gray">
          <a:xfrm>
            <a:off x="3793634" y="2037300"/>
            <a:ext cx="267234" cy="267234"/>
          </a:xfrm>
          <a:prstGeom prst="ellipse">
            <a:avLst/>
          </a:prstGeom>
          <a:solidFill>
            <a:srgbClr val="F8F8F8"/>
          </a:solidFill>
          <a:ln w="158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Freeform 904" descr="© INSCALE GmbH, 21.06.2010"/>
          <p:cNvSpPr>
            <a:spLocks noChangeAspect="1"/>
          </p:cNvSpPr>
          <p:nvPr/>
        </p:nvSpPr>
        <p:spPr bwMode="gray">
          <a:xfrm>
            <a:off x="3849360" y="2085741"/>
            <a:ext cx="173779" cy="163029"/>
          </a:xfrm>
          <a:custGeom>
            <a:avLst/>
            <a:gdLst>
              <a:gd name="T0" fmla="*/ 143 w 147"/>
              <a:gd name="T1" fmla="*/ 0 h 139"/>
              <a:gd name="T2" fmla="*/ 147 w 147"/>
              <a:gd name="T3" fmla="*/ 5 h 139"/>
              <a:gd name="T4" fmla="*/ 97 w 147"/>
              <a:gd name="T5" fmla="*/ 58 h 139"/>
              <a:gd name="T6" fmla="*/ 54 w 147"/>
              <a:gd name="T7" fmla="*/ 124 h 139"/>
              <a:gd name="T8" fmla="*/ 46 w 147"/>
              <a:gd name="T9" fmla="*/ 129 h 139"/>
              <a:gd name="T10" fmla="*/ 33 w 147"/>
              <a:gd name="T11" fmla="*/ 139 h 139"/>
              <a:gd name="T12" fmla="*/ 27 w 147"/>
              <a:gd name="T13" fmla="*/ 123 h 139"/>
              <a:gd name="T14" fmla="*/ 24 w 147"/>
              <a:gd name="T15" fmla="*/ 116 h 139"/>
              <a:gd name="T16" fmla="*/ 12 w 147"/>
              <a:gd name="T17" fmla="*/ 94 h 139"/>
              <a:gd name="T18" fmla="*/ 0 w 147"/>
              <a:gd name="T19" fmla="*/ 85 h 139"/>
              <a:gd name="T20" fmla="*/ 21 w 147"/>
              <a:gd name="T21" fmla="*/ 73 h 139"/>
              <a:gd name="T22" fmla="*/ 39 w 147"/>
              <a:gd name="T23" fmla="*/ 95 h 139"/>
              <a:gd name="T24" fmla="*/ 43 w 147"/>
              <a:gd name="T25" fmla="*/ 102 h 139"/>
              <a:gd name="T26" fmla="*/ 89 w 147"/>
              <a:gd name="T27" fmla="*/ 44 h 139"/>
              <a:gd name="T28" fmla="*/ 143 w 147"/>
              <a:gd name="T2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7" h="139">
                <a:moveTo>
                  <a:pt x="143" y="0"/>
                </a:moveTo>
                <a:cubicBezTo>
                  <a:pt x="147" y="5"/>
                  <a:pt x="147" y="5"/>
                  <a:pt x="147" y="5"/>
                </a:cubicBezTo>
                <a:cubicBezTo>
                  <a:pt x="132" y="16"/>
                  <a:pt x="115" y="34"/>
                  <a:pt x="97" y="58"/>
                </a:cubicBezTo>
                <a:cubicBezTo>
                  <a:pt x="78" y="81"/>
                  <a:pt x="64" y="103"/>
                  <a:pt x="54" y="124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0" y="134"/>
                  <a:pt x="36" y="137"/>
                  <a:pt x="33" y="139"/>
                </a:cubicBezTo>
                <a:cubicBezTo>
                  <a:pt x="32" y="136"/>
                  <a:pt x="30" y="131"/>
                  <a:pt x="27" y="123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0" y="106"/>
                  <a:pt x="16" y="99"/>
                  <a:pt x="12" y="94"/>
                </a:cubicBezTo>
                <a:cubicBezTo>
                  <a:pt x="9" y="89"/>
                  <a:pt x="5" y="86"/>
                  <a:pt x="0" y="85"/>
                </a:cubicBezTo>
                <a:cubicBezTo>
                  <a:pt x="8" y="77"/>
                  <a:pt x="15" y="73"/>
                  <a:pt x="21" y="73"/>
                </a:cubicBezTo>
                <a:cubicBezTo>
                  <a:pt x="27" y="73"/>
                  <a:pt x="33" y="80"/>
                  <a:pt x="39" y="95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54" y="82"/>
                  <a:pt x="70" y="63"/>
                  <a:pt x="89" y="44"/>
                </a:cubicBezTo>
                <a:cubicBezTo>
                  <a:pt x="107" y="25"/>
                  <a:pt x="126" y="10"/>
                  <a:pt x="1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65" name="Oval 13"/>
          <p:cNvSpPr>
            <a:spLocks noChangeAspect="1" noChangeArrowheads="1"/>
          </p:cNvSpPr>
          <p:nvPr/>
        </p:nvSpPr>
        <p:spPr bwMode="gray">
          <a:xfrm>
            <a:off x="3819689" y="2837087"/>
            <a:ext cx="267234" cy="267234"/>
          </a:xfrm>
          <a:prstGeom prst="ellipse">
            <a:avLst/>
          </a:prstGeom>
          <a:solidFill>
            <a:srgbClr val="F8F8F8"/>
          </a:solidFill>
          <a:ln w="158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" name="Freeform 904" descr="© INSCALE GmbH, 21.06.2010"/>
          <p:cNvSpPr>
            <a:spLocks noChangeAspect="1"/>
          </p:cNvSpPr>
          <p:nvPr/>
        </p:nvSpPr>
        <p:spPr bwMode="gray">
          <a:xfrm>
            <a:off x="3875415" y="2885528"/>
            <a:ext cx="173779" cy="163029"/>
          </a:xfrm>
          <a:custGeom>
            <a:avLst/>
            <a:gdLst>
              <a:gd name="T0" fmla="*/ 143 w 147"/>
              <a:gd name="T1" fmla="*/ 0 h 139"/>
              <a:gd name="T2" fmla="*/ 147 w 147"/>
              <a:gd name="T3" fmla="*/ 5 h 139"/>
              <a:gd name="T4" fmla="*/ 97 w 147"/>
              <a:gd name="T5" fmla="*/ 58 h 139"/>
              <a:gd name="T6" fmla="*/ 54 w 147"/>
              <a:gd name="T7" fmla="*/ 124 h 139"/>
              <a:gd name="T8" fmla="*/ 46 w 147"/>
              <a:gd name="T9" fmla="*/ 129 h 139"/>
              <a:gd name="T10" fmla="*/ 33 w 147"/>
              <a:gd name="T11" fmla="*/ 139 h 139"/>
              <a:gd name="T12" fmla="*/ 27 w 147"/>
              <a:gd name="T13" fmla="*/ 123 h 139"/>
              <a:gd name="T14" fmla="*/ 24 w 147"/>
              <a:gd name="T15" fmla="*/ 116 h 139"/>
              <a:gd name="T16" fmla="*/ 12 w 147"/>
              <a:gd name="T17" fmla="*/ 94 h 139"/>
              <a:gd name="T18" fmla="*/ 0 w 147"/>
              <a:gd name="T19" fmla="*/ 85 h 139"/>
              <a:gd name="T20" fmla="*/ 21 w 147"/>
              <a:gd name="T21" fmla="*/ 73 h 139"/>
              <a:gd name="T22" fmla="*/ 39 w 147"/>
              <a:gd name="T23" fmla="*/ 95 h 139"/>
              <a:gd name="T24" fmla="*/ 43 w 147"/>
              <a:gd name="T25" fmla="*/ 102 h 139"/>
              <a:gd name="T26" fmla="*/ 89 w 147"/>
              <a:gd name="T27" fmla="*/ 44 h 139"/>
              <a:gd name="T28" fmla="*/ 143 w 147"/>
              <a:gd name="T2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7" h="139">
                <a:moveTo>
                  <a:pt x="143" y="0"/>
                </a:moveTo>
                <a:cubicBezTo>
                  <a:pt x="147" y="5"/>
                  <a:pt x="147" y="5"/>
                  <a:pt x="147" y="5"/>
                </a:cubicBezTo>
                <a:cubicBezTo>
                  <a:pt x="132" y="16"/>
                  <a:pt x="115" y="34"/>
                  <a:pt x="97" y="58"/>
                </a:cubicBezTo>
                <a:cubicBezTo>
                  <a:pt x="78" y="81"/>
                  <a:pt x="64" y="103"/>
                  <a:pt x="54" y="124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0" y="134"/>
                  <a:pt x="36" y="137"/>
                  <a:pt x="33" y="139"/>
                </a:cubicBezTo>
                <a:cubicBezTo>
                  <a:pt x="32" y="136"/>
                  <a:pt x="30" y="131"/>
                  <a:pt x="27" y="123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0" y="106"/>
                  <a:pt x="16" y="99"/>
                  <a:pt x="12" y="94"/>
                </a:cubicBezTo>
                <a:cubicBezTo>
                  <a:pt x="9" y="89"/>
                  <a:pt x="5" y="86"/>
                  <a:pt x="0" y="85"/>
                </a:cubicBezTo>
                <a:cubicBezTo>
                  <a:pt x="8" y="77"/>
                  <a:pt x="15" y="73"/>
                  <a:pt x="21" y="73"/>
                </a:cubicBezTo>
                <a:cubicBezTo>
                  <a:pt x="27" y="73"/>
                  <a:pt x="33" y="80"/>
                  <a:pt x="39" y="95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54" y="82"/>
                  <a:pt x="70" y="63"/>
                  <a:pt x="89" y="44"/>
                </a:cubicBezTo>
                <a:cubicBezTo>
                  <a:pt x="107" y="25"/>
                  <a:pt x="126" y="10"/>
                  <a:pt x="1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67" name="Oval 13"/>
          <p:cNvSpPr>
            <a:spLocks noChangeAspect="1" noChangeArrowheads="1"/>
          </p:cNvSpPr>
          <p:nvPr/>
        </p:nvSpPr>
        <p:spPr bwMode="gray">
          <a:xfrm>
            <a:off x="5191973" y="2054420"/>
            <a:ext cx="267234" cy="267234"/>
          </a:xfrm>
          <a:prstGeom prst="ellipse">
            <a:avLst/>
          </a:prstGeom>
          <a:solidFill>
            <a:srgbClr val="F8F8F8"/>
          </a:solidFill>
          <a:ln w="158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" name="Freeform 904" descr="© INSCALE GmbH, 21.06.2010"/>
          <p:cNvSpPr>
            <a:spLocks noChangeAspect="1"/>
          </p:cNvSpPr>
          <p:nvPr/>
        </p:nvSpPr>
        <p:spPr bwMode="gray">
          <a:xfrm>
            <a:off x="5247699" y="2102861"/>
            <a:ext cx="173779" cy="163029"/>
          </a:xfrm>
          <a:custGeom>
            <a:avLst/>
            <a:gdLst>
              <a:gd name="T0" fmla="*/ 143 w 147"/>
              <a:gd name="T1" fmla="*/ 0 h 139"/>
              <a:gd name="T2" fmla="*/ 147 w 147"/>
              <a:gd name="T3" fmla="*/ 5 h 139"/>
              <a:gd name="T4" fmla="*/ 97 w 147"/>
              <a:gd name="T5" fmla="*/ 58 h 139"/>
              <a:gd name="T6" fmla="*/ 54 w 147"/>
              <a:gd name="T7" fmla="*/ 124 h 139"/>
              <a:gd name="T8" fmla="*/ 46 w 147"/>
              <a:gd name="T9" fmla="*/ 129 h 139"/>
              <a:gd name="T10" fmla="*/ 33 w 147"/>
              <a:gd name="T11" fmla="*/ 139 h 139"/>
              <a:gd name="T12" fmla="*/ 27 w 147"/>
              <a:gd name="T13" fmla="*/ 123 h 139"/>
              <a:gd name="T14" fmla="*/ 24 w 147"/>
              <a:gd name="T15" fmla="*/ 116 h 139"/>
              <a:gd name="T16" fmla="*/ 12 w 147"/>
              <a:gd name="T17" fmla="*/ 94 h 139"/>
              <a:gd name="T18" fmla="*/ 0 w 147"/>
              <a:gd name="T19" fmla="*/ 85 h 139"/>
              <a:gd name="T20" fmla="*/ 21 w 147"/>
              <a:gd name="T21" fmla="*/ 73 h 139"/>
              <a:gd name="T22" fmla="*/ 39 w 147"/>
              <a:gd name="T23" fmla="*/ 95 h 139"/>
              <a:gd name="T24" fmla="*/ 43 w 147"/>
              <a:gd name="T25" fmla="*/ 102 h 139"/>
              <a:gd name="T26" fmla="*/ 89 w 147"/>
              <a:gd name="T27" fmla="*/ 44 h 139"/>
              <a:gd name="T28" fmla="*/ 143 w 147"/>
              <a:gd name="T2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7" h="139">
                <a:moveTo>
                  <a:pt x="143" y="0"/>
                </a:moveTo>
                <a:cubicBezTo>
                  <a:pt x="147" y="5"/>
                  <a:pt x="147" y="5"/>
                  <a:pt x="147" y="5"/>
                </a:cubicBezTo>
                <a:cubicBezTo>
                  <a:pt x="132" y="16"/>
                  <a:pt x="115" y="34"/>
                  <a:pt x="97" y="58"/>
                </a:cubicBezTo>
                <a:cubicBezTo>
                  <a:pt x="78" y="81"/>
                  <a:pt x="64" y="103"/>
                  <a:pt x="54" y="124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0" y="134"/>
                  <a:pt x="36" y="137"/>
                  <a:pt x="33" y="139"/>
                </a:cubicBezTo>
                <a:cubicBezTo>
                  <a:pt x="32" y="136"/>
                  <a:pt x="30" y="131"/>
                  <a:pt x="27" y="123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0" y="106"/>
                  <a:pt x="16" y="99"/>
                  <a:pt x="12" y="94"/>
                </a:cubicBezTo>
                <a:cubicBezTo>
                  <a:pt x="9" y="89"/>
                  <a:pt x="5" y="86"/>
                  <a:pt x="0" y="85"/>
                </a:cubicBezTo>
                <a:cubicBezTo>
                  <a:pt x="8" y="77"/>
                  <a:pt x="15" y="73"/>
                  <a:pt x="21" y="73"/>
                </a:cubicBezTo>
                <a:cubicBezTo>
                  <a:pt x="27" y="73"/>
                  <a:pt x="33" y="80"/>
                  <a:pt x="39" y="95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54" y="82"/>
                  <a:pt x="70" y="63"/>
                  <a:pt x="89" y="44"/>
                </a:cubicBezTo>
                <a:cubicBezTo>
                  <a:pt x="107" y="25"/>
                  <a:pt x="126" y="10"/>
                  <a:pt x="1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79" name="Oval 13"/>
          <p:cNvSpPr>
            <a:spLocks noChangeAspect="1" noChangeArrowheads="1"/>
          </p:cNvSpPr>
          <p:nvPr/>
        </p:nvSpPr>
        <p:spPr bwMode="gray">
          <a:xfrm>
            <a:off x="4495676" y="3196809"/>
            <a:ext cx="267234" cy="267234"/>
          </a:xfrm>
          <a:prstGeom prst="ellipse">
            <a:avLst/>
          </a:prstGeom>
          <a:solidFill>
            <a:srgbClr val="F8F8F8"/>
          </a:solidFill>
          <a:ln w="158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0" name="Freeform 904" descr="© INSCALE GmbH, 21.06.2010"/>
          <p:cNvSpPr>
            <a:spLocks noChangeAspect="1"/>
          </p:cNvSpPr>
          <p:nvPr/>
        </p:nvSpPr>
        <p:spPr bwMode="gray">
          <a:xfrm>
            <a:off x="4551402" y="3245250"/>
            <a:ext cx="173779" cy="163029"/>
          </a:xfrm>
          <a:custGeom>
            <a:avLst/>
            <a:gdLst>
              <a:gd name="T0" fmla="*/ 143 w 147"/>
              <a:gd name="T1" fmla="*/ 0 h 139"/>
              <a:gd name="T2" fmla="*/ 147 w 147"/>
              <a:gd name="T3" fmla="*/ 5 h 139"/>
              <a:gd name="T4" fmla="*/ 97 w 147"/>
              <a:gd name="T5" fmla="*/ 58 h 139"/>
              <a:gd name="T6" fmla="*/ 54 w 147"/>
              <a:gd name="T7" fmla="*/ 124 h 139"/>
              <a:gd name="T8" fmla="*/ 46 w 147"/>
              <a:gd name="T9" fmla="*/ 129 h 139"/>
              <a:gd name="T10" fmla="*/ 33 w 147"/>
              <a:gd name="T11" fmla="*/ 139 h 139"/>
              <a:gd name="T12" fmla="*/ 27 w 147"/>
              <a:gd name="T13" fmla="*/ 123 h 139"/>
              <a:gd name="T14" fmla="*/ 24 w 147"/>
              <a:gd name="T15" fmla="*/ 116 h 139"/>
              <a:gd name="T16" fmla="*/ 12 w 147"/>
              <a:gd name="T17" fmla="*/ 94 h 139"/>
              <a:gd name="T18" fmla="*/ 0 w 147"/>
              <a:gd name="T19" fmla="*/ 85 h 139"/>
              <a:gd name="T20" fmla="*/ 21 w 147"/>
              <a:gd name="T21" fmla="*/ 73 h 139"/>
              <a:gd name="T22" fmla="*/ 39 w 147"/>
              <a:gd name="T23" fmla="*/ 95 h 139"/>
              <a:gd name="T24" fmla="*/ 43 w 147"/>
              <a:gd name="T25" fmla="*/ 102 h 139"/>
              <a:gd name="T26" fmla="*/ 89 w 147"/>
              <a:gd name="T27" fmla="*/ 44 h 139"/>
              <a:gd name="T28" fmla="*/ 143 w 147"/>
              <a:gd name="T2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7" h="139">
                <a:moveTo>
                  <a:pt x="143" y="0"/>
                </a:moveTo>
                <a:cubicBezTo>
                  <a:pt x="147" y="5"/>
                  <a:pt x="147" y="5"/>
                  <a:pt x="147" y="5"/>
                </a:cubicBezTo>
                <a:cubicBezTo>
                  <a:pt x="132" y="16"/>
                  <a:pt x="115" y="34"/>
                  <a:pt x="97" y="58"/>
                </a:cubicBezTo>
                <a:cubicBezTo>
                  <a:pt x="78" y="81"/>
                  <a:pt x="64" y="103"/>
                  <a:pt x="54" y="124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0" y="134"/>
                  <a:pt x="36" y="137"/>
                  <a:pt x="33" y="139"/>
                </a:cubicBezTo>
                <a:cubicBezTo>
                  <a:pt x="32" y="136"/>
                  <a:pt x="30" y="131"/>
                  <a:pt x="27" y="123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0" y="106"/>
                  <a:pt x="16" y="99"/>
                  <a:pt x="12" y="94"/>
                </a:cubicBezTo>
                <a:cubicBezTo>
                  <a:pt x="9" y="89"/>
                  <a:pt x="5" y="86"/>
                  <a:pt x="0" y="85"/>
                </a:cubicBezTo>
                <a:cubicBezTo>
                  <a:pt x="8" y="77"/>
                  <a:pt x="15" y="73"/>
                  <a:pt x="21" y="73"/>
                </a:cubicBezTo>
                <a:cubicBezTo>
                  <a:pt x="27" y="73"/>
                  <a:pt x="33" y="80"/>
                  <a:pt x="39" y="95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54" y="82"/>
                  <a:pt x="70" y="63"/>
                  <a:pt x="89" y="44"/>
                </a:cubicBezTo>
                <a:cubicBezTo>
                  <a:pt x="107" y="25"/>
                  <a:pt x="126" y="10"/>
                  <a:pt x="1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81" name="Oval 13"/>
          <p:cNvSpPr>
            <a:spLocks noChangeAspect="1" noChangeArrowheads="1"/>
          </p:cNvSpPr>
          <p:nvPr/>
        </p:nvSpPr>
        <p:spPr bwMode="gray">
          <a:xfrm>
            <a:off x="5278862" y="2837086"/>
            <a:ext cx="267234" cy="267234"/>
          </a:xfrm>
          <a:prstGeom prst="ellipse">
            <a:avLst/>
          </a:prstGeom>
          <a:solidFill>
            <a:srgbClr val="F8F8F8"/>
          </a:solidFill>
          <a:ln w="158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" name="Freeform 904" descr="© INSCALE GmbH, 21.06.2010"/>
          <p:cNvSpPr>
            <a:spLocks noChangeAspect="1"/>
          </p:cNvSpPr>
          <p:nvPr/>
        </p:nvSpPr>
        <p:spPr bwMode="gray">
          <a:xfrm>
            <a:off x="5334588" y="2885527"/>
            <a:ext cx="173779" cy="163029"/>
          </a:xfrm>
          <a:custGeom>
            <a:avLst/>
            <a:gdLst>
              <a:gd name="T0" fmla="*/ 143 w 147"/>
              <a:gd name="T1" fmla="*/ 0 h 139"/>
              <a:gd name="T2" fmla="*/ 147 w 147"/>
              <a:gd name="T3" fmla="*/ 5 h 139"/>
              <a:gd name="T4" fmla="*/ 97 w 147"/>
              <a:gd name="T5" fmla="*/ 58 h 139"/>
              <a:gd name="T6" fmla="*/ 54 w 147"/>
              <a:gd name="T7" fmla="*/ 124 h 139"/>
              <a:gd name="T8" fmla="*/ 46 w 147"/>
              <a:gd name="T9" fmla="*/ 129 h 139"/>
              <a:gd name="T10" fmla="*/ 33 w 147"/>
              <a:gd name="T11" fmla="*/ 139 h 139"/>
              <a:gd name="T12" fmla="*/ 27 w 147"/>
              <a:gd name="T13" fmla="*/ 123 h 139"/>
              <a:gd name="T14" fmla="*/ 24 w 147"/>
              <a:gd name="T15" fmla="*/ 116 h 139"/>
              <a:gd name="T16" fmla="*/ 12 w 147"/>
              <a:gd name="T17" fmla="*/ 94 h 139"/>
              <a:gd name="T18" fmla="*/ 0 w 147"/>
              <a:gd name="T19" fmla="*/ 85 h 139"/>
              <a:gd name="T20" fmla="*/ 21 w 147"/>
              <a:gd name="T21" fmla="*/ 73 h 139"/>
              <a:gd name="T22" fmla="*/ 39 w 147"/>
              <a:gd name="T23" fmla="*/ 95 h 139"/>
              <a:gd name="T24" fmla="*/ 43 w 147"/>
              <a:gd name="T25" fmla="*/ 102 h 139"/>
              <a:gd name="T26" fmla="*/ 89 w 147"/>
              <a:gd name="T27" fmla="*/ 44 h 139"/>
              <a:gd name="T28" fmla="*/ 143 w 147"/>
              <a:gd name="T2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7" h="139">
                <a:moveTo>
                  <a:pt x="143" y="0"/>
                </a:moveTo>
                <a:cubicBezTo>
                  <a:pt x="147" y="5"/>
                  <a:pt x="147" y="5"/>
                  <a:pt x="147" y="5"/>
                </a:cubicBezTo>
                <a:cubicBezTo>
                  <a:pt x="132" y="16"/>
                  <a:pt x="115" y="34"/>
                  <a:pt x="97" y="58"/>
                </a:cubicBezTo>
                <a:cubicBezTo>
                  <a:pt x="78" y="81"/>
                  <a:pt x="64" y="103"/>
                  <a:pt x="54" y="124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0" y="134"/>
                  <a:pt x="36" y="137"/>
                  <a:pt x="33" y="139"/>
                </a:cubicBezTo>
                <a:cubicBezTo>
                  <a:pt x="32" y="136"/>
                  <a:pt x="30" y="131"/>
                  <a:pt x="27" y="123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0" y="106"/>
                  <a:pt x="16" y="99"/>
                  <a:pt x="12" y="94"/>
                </a:cubicBezTo>
                <a:cubicBezTo>
                  <a:pt x="9" y="89"/>
                  <a:pt x="5" y="86"/>
                  <a:pt x="0" y="85"/>
                </a:cubicBezTo>
                <a:cubicBezTo>
                  <a:pt x="8" y="77"/>
                  <a:pt x="15" y="73"/>
                  <a:pt x="21" y="73"/>
                </a:cubicBezTo>
                <a:cubicBezTo>
                  <a:pt x="27" y="73"/>
                  <a:pt x="33" y="80"/>
                  <a:pt x="39" y="95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54" y="82"/>
                  <a:pt x="70" y="63"/>
                  <a:pt x="89" y="44"/>
                </a:cubicBezTo>
                <a:cubicBezTo>
                  <a:pt x="107" y="25"/>
                  <a:pt x="126" y="10"/>
                  <a:pt x="1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6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alphaModFix amt="60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val 13"/>
          <p:cNvSpPr>
            <a:spLocks noChangeAspect="1" noChangeArrowheads="1"/>
          </p:cNvSpPr>
          <p:nvPr/>
        </p:nvSpPr>
        <p:spPr bwMode="gray">
          <a:xfrm>
            <a:off x="1657335" y="3902444"/>
            <a:ext cx="782266" cy="782266"/>
          </a:xfrm>
          <a:prstGeom prst="ellipse">
            <a:avLst/>
          </a:prstGeom>
          <a:solidFill>
            <a:srgbClr val="0032B5"/>
          </a:solidFill>
          <a:ln w="158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0301" name="Picture 13" descr="C:\Users\ialeynikova\AppData\Local\Temp\notesC7A056\~9629727.png"/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166" y="4012321"/>
            <a:ext cx="534895" cy="53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Oval 13"/>
          <p:cNvSpPr>
            <a:spLocks noChangeAspect="1" noChangeArrowheads="1"/>
          </p:cNvSpPr>
          <p:nvPr/>
        </p:nvSpPr>
        <p:spPr bwMode="gray">
          <a:xfrm>
            <a:off x="1647810" y="2826119"/>
            <a:ext cx="782266" cy="782266"/>
          </a:xfrm>
          <a:prstGeom prst="ellipse">
            <a:avLst/>
          </a:prstGeom>
          <a:solidFill>
            <a:srgbClr val="E20A16"/>
          </a:solidFill>
          <a:ln w="158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9" name="Oval 13"/>
          <p:cNvSpPr>
            <a:spLocks noChangeAspect="1" noChangeArrowheads="1"/>
          </p:cNvSpPr>
          <p:nvPr/>
        </p:nvSpPr>
        <p:spPr bwMode="gray">
          <a:xfrm>
            <a:off x="1666860" y="1835519"/>
            <a:ext cx="782266" cy="782266"/>
          </a:xfrm>
          <a:prstGeom prst="ellipse">
            <a:avLst/>
          </a:prstGeom>
          <a:solidFill>
            <a:srgbClr val="0032B5"/>
          </a:solidFill>
          <a:ln w="158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9" name="Oval 13"/>
          <p:cNvSpPr>
            <a:spLocks noChangeAspect="1" noChangeArrowheads="1"/>
          </p:cNvSpPr>
          <p:nvPr/>
        </p:nvSpPr>
        <p:spPr bwMode="gray">
          <a:xfrm>
            <a:off x="1657335" y="721094"/>
            <a:ext cx="782266" cy="782266"/>
          </a:xfrm>
          <a:prstGeom prst="ellipse">
            <a:avLst/>
          </a:prstGeom>
          <a:solidFill>
            <a:srgbClr val="E42326"/>
          </a:solidFill>
          <a:ln w="158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3000" y="0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1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3000" y="0"/>
                        <a:ext cx="119063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843118" y="4760849"/>
            <a:ext cx="2133600" cy="273844"/>
          </a:xfrm>
        </p:spPr>
        <p:txBody>
          <a:bodyPr/>
          <a:lstStyle/>
          <a:p>
            <a:fld id="{E3E092D5-CC94-43A4-B610-8D7A57CC179E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1" y="76885"/>
            <a:ext cx="8731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</a:rPr>
              <a:t>ПРЕИМУЩЕСТВА</a:t>
            </a:r>
          </a:p>
        </p:txBody>
      </p:sp>
      <p:pic>
        <p:nvPicPr>
          <p:cNvPr id="59" name="Picture 9" descr="C:\Users\michael.w\Desktop\schatte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10800000" flipH="1">
            <a:off x="766984" y="615550"/>
            <a:ext cx="8347326" cy="10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05099" y="952411"/>
            <a:ext cx="54387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Присутствие во всех популярных Дата-центрах России и Европы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05125" y="415281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/>
              <a:t>Высокая доступность сети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05125" y="311458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/>
              <a:t>Организация услуг - &lt; 2х недель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14650" y="206246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/>
              <a:t>Кратчайший маршрут Европа – Россия</a:t>
            </a:r>
          </a:p>
        </p:txBody>
      </p:sp>
      <p:pic>
        <p:nvPicPr>
          <p:cNvPr id="21" name="Picture 11" descr="C:\Users\ialeynikova\AppData\Local\Temp\notesC7A056\icon-5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426" y="1948631"/>
            <a:ext cx="509376" cy="50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C:\Users\michael.w\Desktop\schatte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10800000" flipH="1" flipV="1">
            <a:off x="1071785" y="1474213"/>
            <a:ext cx="7573008" cy="1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michael.w\Desktop\schatte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10800000" flipH="1">
            <a:off x="766985" y="1710927"/>
            <a:ext cx="8347164" cy="10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C:\Users\michael.w\Desktop\schatte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10800000" flipH="1" flipV="1">
            <a:off x="1071785" y="2569588"/>
            <a:ext cx="7573008" cy="1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9" descr="C:\Users\michael.w\Desktop\schatte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10800000" flipH="1">
            <a:off x="757460" y="2777727"/>
            <a:ext cx="8347164" cy="10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 descr="C:\Users\michael.w\Desktop\schatte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10800000" flipH="1" flipV="1">
            <a:off x="1062260" y="3636388"/>
            <a:ext cx="7573008" cy="1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 descr="C:\Users\michael.w\Desktop\schatte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10800000" flipH="1">
            <a:off x="766985" y="3806427"/>
            <a:ext cx="8347164" cy="10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 descr="C:\Users\michael.w\Desktop\schatte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10800000" flipH="1" flipV="1">
            <a:off x="1071785" y="4665088"/>
            <a:ext cx="7573008" cy="1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302" name="Picture 14" descr="C:\Users\ialeynikova\AppData\Local\Temp\notesC7A056\~3920880.pn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316" y="2940267"/>
            <a:ext cx="526833" cy="5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86" name="Picture 2" descr="http://cdn.onlinewebfonts.com/svg/img_544530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166" y="807335"/>
            <a:ext cx="566803" cy="56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34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alphaModFix amt="60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3000" y="0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3000" y="0"/>
                        <a:ext cx="119063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7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607" y="434132"/>
            <a:ext cx="7272843" cy="455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-4125" y="92846"/>
            <a:ext cx="739140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СЕТЬ КОМПАНИИ РАСКОМ</a:t>
            </a:r>
            <a:endParaRPr lang="ru-RU" sz="2400" dirty="0">
              <a:latin typeface="+mj-lt"/>
            </a:endParaRPr>
          </a:p>
        </p:txBody>
      </p:sp>
      <p:sp>
        <p:nvSpPr>
          <p:cNvPr id="25" name="Номер слайда 2"/>
          <p:cNvSpPr>
            <a:spLocks noGrp="1"/>
          </p:cNvSpPr>
          <p:nvPr/>
        </p:nvSpPr>
        <p:spPr>
          <a:xfrm>
            <a:off x="6838994" y="477681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E092D5-CC94-43A4-B610-8D7A57CC179E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26" name="Picture 9" descr="C:\Users\michael.w\Desktop\schatte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10800000" flipH="1">
            <a:off x="915261" y="479113"/>
            <a:ext cx="8347164" cy="10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michael.w\Desktop\schatte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10800000" flipH="1" flipV="1">
            <a:off x="1067661" y="4833449"/>
            <a:ext cx="7573008" cy="1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5"/>
          <p:cNvSpPr txBox="1"/>
          <p:nvPr/>
        </p:nvSpPr>
        <p:spPr>
          <a:xfrm>
            <a:off x="267560" y="720811"/>
            <a:ext cx="18181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/>
              <a:t>Доступность</a:t>
            </a:r>
            <a:r>
              <a:rPr lang="en-US" sz="1000" b="1" dirty="0"/>
              <a:t> IP </a:t>
            </a:r>
            <a:r>
              <a:rPr lang="ru-RU" sz="1000" b="1" dirty="0"/>
              <a:t>сети – 99,9</a:t>
            </a:r>
            <a:r>
              <a:rPr lang="en-US" sz="1000" b="1" dirty="0"/>
              <a:t>9</a:t>
            </a:r>
            <a:r>
              <a:rPr lang="ru-RU" sz="1000" b="1" dirty="0"/>
              <a:t>% </a:t>
            </a:r>
          </a:p>
        </p:txBody>
      </p:sp>
      <p:sp>
        <p:nvSpPr>
          <p:cNvPr id="29" name="TextBox 26"/>
          <p:cNvSpPr txBox="1"/>
          <p:nvPr/>
        </p:nvSpPr>
        <p:spPr>
          <a:xfrm>
            <a:off x="267560" y="1082758"/>
            <a:ext cx="22894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/>
              <a:t>Доступность</a:t>
            </a:r>
            <a:r>
              <a:rPr lang="en-US" sz="1000" b="1" dirty="0"/>
              <a:t> DWDM </a:t>
            </a:r>
            <a:r>
              <a:rPr lang="ru-RU" sz="1000" b="1" dirty="0"/>
              <a:t>каналов  – 99,</a:t>
            </a:r>
            <a:r>
              <a:rPr lang="en-US" sz="1000" b="1" dirty="0"/>
              <a:t>4</a:t>
            </a:r>
            <a:r>
              <a:rPr lang="ru-RU" sz="1000" b="1" dirty="0"/>
              <a:t>% </a:t>
            </a:r>
          </a:p>
        </p:txBody>
      </p:sp>
      <p:sp>
        <p:nvSpPr>
          <p:cNvPr id="40" name="TextBox 27"/>
          <p:cNvSpPr txBox="1"/>
          <p:nvPr/>
        </p:nvSpPr>
        <p:spPr>
          <a:xfrm>
            <a:off x="277085" y="1463761"/>
            <a:ext cx="26837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/>
              <a:t>Доступность</a:t>
            </a:r>
            <a:r>
              <a:rPr lang="en-US" sz="1000" b="1" dirty="0"/>
              <a:t> </a:t>
            </a:r>
            <a:r>
              <a:rPr lang="ru-RU" sz="1000" b="1" dirty="0"/>
              <a:t>защищенных каналов – 99,9</a:t>
            </a:r>
            <a:r>
              <a:rPr lang="en-US" sz="1000" b="1" dirty="0"/>
              <a:t>9</a:t>
            </a:r>
            <a:r>
              <a:rPr lang="ru-RU" sz="1000" b="1" dirty="0"/>
              <a:t>% </a:t>
            </a:r>
          </a:p>
        </p:txBody>
      </p:sp>
      <p:sp>
        <p:nvSpPr>
          <p:cNvPr id="41" name="Oval 13"/>
          <p:cNvSpPr>
            <a:spLocks noChangeAspect="1" noChangeArrowheads="1"/>
          </p:cNvSpPr>
          <p:nvPr/>
        </p:nvSpPr>
        <p:spPr bwMode="gray">
          <a:xfrm>
            <a:off x="67311" y="713256"/>
            <a:ext cx="267234" cy="267234"/>
          </a:xfrm>
          <a:prstGeom prst="ellipse">
            <a:avLst/>
          </a:prstGeom>
          <a:solidFill>
            <a:srgbClr val="F8F8F8"/>
          </a:solidFill>
          <a:ln w="158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9" name="Freeform 904" descr="© INSCALE GmbH, 21.06.2010"/>
          <p:cNvSpPr>
            <a:spLocks noChangeAspect="1"/>
          </p:cNvSpPr>
          <p:nvPr/>
        </p:nvSpPr>
        <p:spPr bwMode="gray">
          <a:xfrm>
            <a:off x="123037" y="761697"/>
            <a:ext cx="173779" cy="163029"/>
          </a:xfrm>
          <a:custGeom>
            <a:avLst/>
            <a:gdLst>
              <a:gd name="T0" fmla="*/ 143 w 147"/>
              <a:gd name="T1" fmla="*/ 0 h 139"/>
              <a:gd name="T2" fmla="*/ 147 w 147"/>
              <a:gd name="T3" fmla="*/ 5 h 139"/>
              <a:gd name="T4" fmla="*/ 97 w 147"/>
              <a:gd name="T5" fmla="*/ 58 h 139"/>
              <a:gd name="T6" fmla="*/ 54 w 147"/>
              <a:gd name="T7" fmla="*/ 124 h 139"/>
              <a:gd name="T8" fmla="*/ 46 w 147"/>
              <a:gd name="T9" fmla="*/ 129 h 139"/>
              <a:gd name="T10" fmla="*/ 33 w 147"/>
              <a:gd name="T11" fmla="*/ 139 h 139"/>
              <a:gd name="T12" fmla="*/ 27 w 147"/>
              <a:gd name="T13" fmla="*/ 123 h 139"/>
              <a:gd name="T14" fmla="*/ 24 w 147"/>
              <a:gd name="T15" fmla="*/ 116 h 139"/>
              <a:gd name="T16" fmla="*/ 12 w 147"/>
              <a:gd name="T17" fmla="*/ 94 h 139"/>
              <a:gd name="T18" fmla="*/ 0 w 147"/>
              <a:gd name="T19" fmla="*/ 85 h 139"/>
              <a:gd name="T20" fmla="*/ 21 w 147"/>
              <a:gd name="T21" fmla="*/ 73 h 139"/>
              <a:gd name="T22" fmla="*/ 39 w 147"/>
              <a:gd name="T23" fmla="*/ 95 h 139"/>
              <a:gd name="T24" fmla="*/ 43 w 147"/>
              <a:gd name="T25" fmla="*/ 102 h 139"/>
              <a:gd name="T26" fmla="*/ 89 w 147"/>
              <a:gd name="T27" fmla="*/ 44 h 139"/>
              <a:gd name="T28" fmla="*/ 143 w 147"/>
              <a:gd name="T2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7" h="139">
                <a:moveTo>
                  <a:pt x="143" y="0"/>
                </a:moveTo>
                <a:cubicBezTo>
                  <a:pt x="147" y="5"/>
                  <a:pt x="147" y="5"/>
                  <a:pt x="147" y="5"/>
                </a:cubicBezTo>
                <a:cubicBezTo>
                  <a:pt x="132" y="16"/>
                  <a:pt x="115" y="34"/>
                  <a:pt x="97" y="58"/>
                </a:cubicBezTo>
                <a:cubicBezTo>
                  <a:pt x="78" y="81"/>
                  <a:pt x="64" y="103"/>
                  <a:pt x="54" y="124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0" y="134"/>
                  <a:pt x="36" y="137"/>
                  <a:pt x="33" y="139"/>
                </a:cubicBezTo>
                <a:cubicBezTo>
                  <a:pt x="32" y="136"/>
                  <a:pt x="30" y="131"/>
                  <a:pt x="27" y="123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0" y="106"/>
                  <a:pt x="16" y="99"/>
                  <a:pt x="12" y="94"/>
                </a:cubicBezTo>
                <a:cubicBezTo>
                  <a:pt x="9" y="89"/>
                  <a:pt x="5" y="86"/>
                  <a:pt x="0" y="85"/>
                </a:cubicBezTo>
                <a:cubicBezTo>
                  <a:pt x="8" y="77"/>
                  <a:pt x="15" y="73"/>
                  <a:pt x="21" y="73"/>
                </a:cubicBezTo>
                <a:cubicBezTo>
                  <a:pt x="27" y="73"/>
                  <a:pt x="33" y="80"/>
                  <a:pt x="39" y="95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54" y="82"/>
                  <a:pt x="70" y="63"/>
                  <a:pt x="89" y="44"/>
                </a:cubicBezTo>
                <a:cubicBezTo>
                  <a:pt x="107" y="25"/>
                  <a:pt x="126" y="10"/>
                  <a:pt x="1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0" name="Oval 13"/>
          <p:cNvSpPr>
            <a:spLocks noChangeAspect="1" noChangeArrowheads="1"/>
          </p:cNvSpPr>
          <p:nvPr/>
        </p:nvSpPr>
        <p:spPr bwMode="gray">
          <a:xfrm>
            <a:off x="67295" y="1084754"/>
            <a:ext cx="267234" cy="267234"/>
          </a:xfrm>
          <a:prstGeom prst="ellipse">
            <a:avLst/>
          </a:prstGeom>
          <a:solidFill>
            <a:srgbClr val="F8F8F8"/>
          </a:solidFill>
          <a:ln w="158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1" name="Freeform 904" descr="© INSCALE GmbH, 21.06.2010"/>
          <p:cNvSpPr>
            <a:spLocks noChangeAspect="1"/>
          </p:cNvSpPr>
          <p:nvPr/>
        </p:nvSpPr>
        <p:spPr bwMode="gray">
          <a:xfrm>
            <a:off x="123021" y="1133195"/>
            <a:ext cx="173779" cy="163029"/>
          </a:xfrm>
          <a:custGeom>
            <a:avLst/>
            <a:gdLst>
              <a:gd name="T0" fmla="*/ 143 w 147"/>
              <a:gd name="T1" fmla="*/ 0 h 139"/>
              <a:gd name="T2" fmla="*/ 147 w 147"/>
              <a:gd name="T3" fmla="*/ 5 h 139"/>
              <a:gd name="T4" fmla="*/ 97 w 147"/>
              <a:gd name="T5" fmla="*/ 58 h 139"/>
              <a:gd name="T6" fmla="*/ 54 w 147"/>
              <a:gd name="T7" fmla="*/ 124 h 139"/>
              <a:gd name="T8" fmla="*/ 46 w 147"/>
              <a:gd name="T9" fmla="*/ 129 h 139"/>
              <a:gd name="T10" fmla="*/ 33 w 147"/>
              <a:gd name="T11" fmla="*/ 139 h 139"/>
              <a:gd name="T12" fmla="*/ 27 w 147"/>
              <a:gd name="T13" fmla="*/ 123 h 139"/>
              <a:gd name="T14" fmla="*/ 24 w 147"/>
              <a:gd name="T15" fmla="*/ 116 h 139"/>
              <a:gd name="T16" fmla="*/ 12 w 147"/>
              <a:gd name="T17" fmla="*/ 94 h 139"/>
              <a:gd name="T18" fmla="*/ 0 w 147"/>
              <a:gd name="T19" fmla="*/ 85 h 139"/>
              <a:gd name="T20" fmla="*/ 21 w 147"/>
              <a:gd name="T21" fmla="*/ 73 h 139"/>
              <a:gd name="T22" fmla="*/ 39 w 147"/>
              <a:gd name="T23" fmla="*/ 95 h 139"/>
              <a:gd name="T24" fmla="*/ 43 w 147"/>
              <a:gd name="T25" fmla="*/ 102 h 139"/>
              <a:gd name="T26" fmla="*/ 89 w 147"/>
              <a:gd name="T27" fmla="*/ 44 h 139"/>
              <a:gd name="T28" fmla="*/ 143 w 147"/>
              <a:gd name="T2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7" h="139">
                <a:moveTo>
                  <a:pt x="143" y="0"/>
                </a:moveTo>
                <a:cubicBezTo>
                  <a:pt x="147" y="5"/>
                  <a:pt x="147" y="5"/>
                  <a:pt x="147" y="5"/>
                </a:cubicBezTo>
                <a:cubicBezTo>
                  <a:pt x="132" y="16"/>
                  <a:pt x="115" y="34"/>
                  <a:pt x="97" y="58"/>
                </a:cubicBezTo>
                <a:cubicBezTo>
                  <a:pt x="78" y="81"/>
                  <a:pt x="64" y="103"/>
                  <a:pt x="54" y="124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0" y="134"/>
                  <a:pt x="36" y="137"/>
                  <a:pt x="33" y="139"/>
                </a:cubicBezTo>
                <a:cubicBezTo>
                  <a:pt x="32" y="136"/>
                  <a:pt x="30" y="131"/>
                  <a:pt x="27" y="123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0" y="106"/>
                  <a:pt x="16" y="99"/>
                  <a:pt x="12" y="94"/>
                </a:cubicBezTo>
                <a:cubicBezTo>
                  <a:pt x="9" y="89"/>
                  <a:pt x="5" y="86"/>
                  <a:pt x="0" y="85"/>
                </a:cubicBezTo>
                <a:cubicBezTo>
                  <a:pt x="8" y="77"/>
                  <a:pt x="15" y="73"/>
                  <a:pt x="21" y="73"/>
                </a:cubicBezTo>
                <a:cubicBezTo>
                  <a:pt x="27" y="73"/>
                  <a:pt x="33" y="80"/>
                  <a:pt x="39" y="95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54" y="82"/>
                  <a:pt x="70" y="63"/>
                  <a:pt x="89" y="44"/>
                </a:cubicBezTo>
                <a:cubicBezTo>
                  <a:pt x="107" y="25"/>
                  <a:pt x="126" y="10"/>
                  <a:pt x="1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2" name="Oval 13"/>
          <p:cNvSpPr>
            <a:spLocks noChangeAspect="1" noChangeArrowheads="1"/>
          </p:cNvSpPr>
          <p:nvPr/>
        </p:nvSpPr>
        <p:spPr bwMode="gray">
          <a:xfrm>
            <a:off x="62532" y="1461031"/>
            <a:ext cx="267234" cy="267234"/>
          </a:xfrm>
          <a:prstGeom prst="ellipse">
            <a:avLst/>
          </a:prstGeom>
          <a:solidFill>
            <a:srgbClr val="F8F8F8"/>
          </a:solidFill>
          <a:ln w="158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3" name="Freeform 904" descr="© INSCALE GmbH, 21.06.2010"/>
          <p:cNvSpPr>
            <a:spLocks noChangeAspect="1"/>
          </p:cNvSpPr>
          <p:nvPr/>
        </p:nvSpPr>
        <p:spPr bwMode="gray">
          <a:xfrm>
            <a:off x="118258" y="1509472"/>
            <a:ext cx="173779" cy="163029"/>
          </a:xfrm>
          <a:custGeom>
            <a:avLst/>
            <a:gdLst>
              <a:gd name="T0" fmla="*/ 143 w 147"/>
              <a:gd name="T1" fmla="*/ 0 h 139"/>
              <a:gd name="T2" fmla="*/ 147 w 147"/>
              <a:gd name="T3" fmla="*/ 5 h 139"/>
              <a:gd name="T4" fmla="*/ 97 w 147"/>
              <a:gd name="T5" fmla="*/ 58 h 139"/>
              <a:gd name="T6" fmla="*/ 54 w 147"/>
              <a:gd name="T7" fmla="*/ 124 h 139"/>
              <a:gd name="T8" fmla="*/ 46 w 147"/>
              <a:gd name="T9" fmla="*/ 129 h 139"/>
              <a:gd name="T10" fmla="*/ 33 w 147"/>
              <a:gd name="T11" fmla="*/ 139 h 139"/>
              <a:gd name="T12" fmla="*/ 27 w 147"/>
              <a:gd name="T13" fmla="*/ 123 h 139"/>
              <a:gd name="T14" fmla="*/ 24 w 147"/>
              <a:gd name="T15" fmla="*/ 116 h 139"/>
              <a:gd name="T16" fmla="*/ 12 w 147"/>
              <a:gd name="T17" fmla="*/ 94 h 139"/>
              <a:gd name="T18" fmla="*/ 0 w 147"/>
              <a:gd name="T19" fmla="*/ 85 h 139"/>
              <a:gd name="T20" fmla="*/ 21 w 147"/>
              <a:gd name="T21" fmla="*/ 73 h 139"/>
              <a:gd name="T22" fmla="*/ 39 w 147"/>
              <a:gd name="T23" fmla="*/ 95 h 139"/>
              <a:gd name="T24" fmla="*/ 43 w 147"/>
              <a:gd name="T25" fmla="*/ 102 h 139"/>
              <a:gd name="T26" fmla="*/ 89 w 147"/>
              <a:gd name="T27" fmla="*/ 44 h 139"/>
              <a:gd name="T28" fmla="*/ 143 w 147"/>
              <a:gd name="T2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7" h="139">
                <a:moveTo>
                  <a:pt x="143" y="0"/>
                </a:moveTo>
                <a:cubicBezTo>
                  <a:pt x="147" y="5"/>
                  <a:pt x="147" y="5"/>
                  <a:pt x="147" y="5"/>
                </a:cubicBezTo>
                <a:cubicBezTo>
                  <a:pt x="132" y="16"/>
                  <a:pt x="115" y="34"/>
                  <a:pt x="97" y="58"/>
                </a:cubicBezTo>
                <a:cubicBezTo>
                  <a:pt x="78" y="81"/>
                  <a:pt x="64" y="103"/>
                  <a:pt x="54" y="124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0" y="134"/>
                  <a:pt x="36" y="137"/>
                  <a:pt x="33" y="139"/>
                </a:cubicBezTo>
                <a:cubicBezTo>
                  <a:pt x="32" y="136"/>
                  <a:pt x="30" y="131"/>
                  <a:pt x="27" y="123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0" y="106"/>
                  <a:pt x="16" y="99"/>
                  <a:pt x="12" y="94"/>
                </a:cubicBezTo>
                <a:cubicBezTo>
                  <a:pt x="9" y="89"/>
                  <a:pt x="5" y="86"/>
                  <a:pt x="0" y="85"/>
                </a:cubicBezTo>
                <a:cubicBezTo>
                  <a:pt x="8" y="77"/>
                  <a:pt x="15" y="73"/>
                  <a:pt x="21" y="73"/>
                </a:cubicBezTo>
                <a:cubicBezTo>
                  <a:pt x="27" y="73"/>
                  <a:pt x="33" y="80"/>
                  <a:pt x="39" y="95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54" y="82"/>
                  <a:pt x="70" y="63"/>
                  <a:pt x="89" y="44"/>
                </a:cubicBezTo>
                <a:cubicBezTo>
                  <a:pt x="107" y="25"/>
                  <a:pt x="126" y="10"/>
                  <a:pt x="1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76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alphaModFix amt="60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3000" y="0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94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0"/>
                        <a:ext cx="119063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Прямоугольник 48"/>
          <p:cNvSpPr/>
          <p:nvPr/>
        </p:nvSpPr>
        <p:spPr>
          <a:xfrm>
            <a:off x="-1" y="76885"/>
            <a:ext cx="7391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</a:rPr>
              <a:t>ЗАГРУЗКА СЕТИ</a:t>
            </a:r>
          </a:p>
        </p:txBody>
      </p:sp>
      <p:graphicFrame>
        <p:nvGraphicFramePr>
          <p:cNvPr id="51" name="Диаграмма 50"/>
          <p:cNvGraphicFramePr/>
          <p:nvPr>
            <p:extLst>
              <p:ext uri="{D42A27DB-BD31-4B8C-83A1-F6EECF244321}">
                <p14:modId xmlns:p14="http://schemas.microsoft.com/office/powerpoint/2010/main" val="2951107046"/>
              </p:ext>
            </p:extLst>
          </p:nvPr>
        </p:nvGraphicFramePr>
        <p:xfrm>
          <a:off x="1300574" y="-285065"/>
          <a:ext cx="6090826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6" name="Номер слайда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843118" y="4760849"/>
            <a:ext cx="2133600" cy="273844"/>
          </a:xfrm>
        </p:spPr>
        <p:txBody>
          <a:bodyPr/>
          <a:lstStyle/>
          <a:p>
            <a:fld id="{E3E092D5-CC94-43A4-B610-8D7A57CC179E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4000500"/>
            <a:ext cx="326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Полоса потребления (Тбит/сек)</a:t>
            </a:r>
          </a:p>
        </p:txBody>
      </p:sp>
    </p:spTree>
    <p:extLst>
      <p:ext uri="{BB962C8B-B14F-4D97-AF65-F5344CB8AC3E}">
        <p14:creationId xmlns:p14="http://schemas.microsoft.com/office/powerpoint/2010/main" val="1075323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alphaModFix amt="60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3000" y="0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18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0"/>
                        <a:ext cx="119063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843118" y="4760849"/>
            <a:ext cx="2133600" cy="273844"/>
          </a:xfrm>
        </p:spPr>
        <p:txBody>
          <a:bodyPr/>
          <a:lstStyle/>
          <a:p>
            <a:fld id="{E3E092D5-CC94-43A4-B610-8D7A57CC179E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1" y="76885"/>
            <a:ext cx="7391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РОСТ ПРОТЯЖЕННОСТИ СЕТИ (</a:t>
            </a:r>
            <a:r>
              <a:rPr lang="ru-RU" sz="2400" dirty="0" err="1"/>
              <a:t>тыс.км</a:t>
            </a:r>
            <a:r>
              <a:rPr lang="ru-RU" sz="2400" dirty="0"/>
              <a:t>.)</a:t>
            </a:r>
            <a:endParaRPr lang="ru-RU" sz="2400" dirty="0">
              <a:latin typeface="+mj-lt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82113858"/>
              </p:ext>
            </p:extLst>
          </p:nvPr>
        </p:nvGraphicFramePr>
        <p:xfrm>
          <a:off x="1419226" y="1533525"/>
          <a:ext cx="6128926" cy="3475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5984" y="828675"/>
            <a:ext cx="3288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/>
              <a:t>Цель развития сети РАСКОМ – охватить все ДЦ Европы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984" y="1190622"/>
            <a:ext cx="47387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/>
              <a:t>При строительстве сети РАСКОМ использует только передовое оборудование </a:t>
            </a:r>
          </a:p>
        </p:txBody>
      </p:sp>
      <p:sp>
        <p:nvSpPr>
          <p:cNvPr id="13" name="Oval 13"/>
          <p:cNvSpPr>
            <a:spLocks noChangeAspect="1" noChangeArrowheads="1"/>
          </p:cNvSpPr>
          <p:nvPr/>
        </p:nvSpPr>
        <p:spPr bwMode="gray">
          <a:xfrm>
            <a:off x="185735" y="821120"/>
            <a:ext cx="267234" cy="267234"/>
          </a:xfrm>
          <a:prstGeom prst="ellipse">
            <a:avLst/>
          </a:prstGeom>
          <a:solidFill>
            <a:srgbClr val="F8F8F8"/>
          </a:solidFill>
          <a:ln w="158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904" descr="© INSCALE GmbH, 21.06.2010"/>
          <p:cNvSpPr>
            <a:spLocks noChangeAspect="1"/>
          </p:cNvSpPr>
          <p:nvPr/>
        </p:nvSpPr>
        <p:spPr bwMode="gray">
          <a:xfrm>
            <a:off x="241461" y="869561"/>
            <a:ext cx="173779" cy="163029"/>
          </a:xfrm>
          <a:custGeom>
            <a:avLst/>
            <a:gdLst>
              <a:gd name="T0" fmla="*/ 143 w 147"/>
              <a:gd name="T1" fmla="*/ 0 h 139"/>
              <a:gd name="T2" fmla="*/ 147 w 147"/>
              <a:gd name="T3" fmla="*/ 5 h 139"/>
              <a:gd name="T4" fmla="*/ 97 w 147"/>
              <a:gd name="T5" fmla="*/ 58 h 139"/>
              <a:gd name="T6" fmla="*/ 54 w 147"/>
              <a:gd name="T7" fmla="*/ 124 h 139"/>
              <a:gd name="T8" fmla="*/ 46 w 147"/>
              <a:gd name="T9" fmla="*/ 129 h 139"/>
              <a:gd name="T10" fmla="*/ 33 w 147"/>
              <a:gd name="T11" fmla="*/ 139 h 139"/>
              <a:gd name="T12" fmla="*/ 27 w 147"/>
              <a:gd name="T13" fmla="*/ 123 h 139"/>
              <a:gd name="T14" fmla="*/ 24 w 147"/>
              <a:gd name="T15" fmla="*/ 116 h 139"/>
              <a:gd name="T16" fmla="*/ 12 w 147"/>
              <a:gd name="T17" fmla="*/ 94 h 139"/>
              <a:gd name="T18" fmla="*/ 0 w 147"/>
              <a:gd name="T19" fmla="*/ 85 h 139"/>
              <a:gd name="T20" fmla="*/ 21 w 147"/>
              <a:gd name="T21" fmla="*/ 73 h 139"/>
              <a:gd name="T22" fmla="*/ 39 w 147"/>
              <a:gd name="T23" fmla="*/ 95 h 139"/>
              <a:gd name="T24" fmla="*/ 43 w 147"/>
              <a:gd name="T25" fmla="*/ 102 h 139"/>
              <a:gd name="T26" fmla="*/ 89 w 147"/>
              <a:gd name="T27" fmla="*/ 44 h 139"/>
              <a:gd name="T28" fmla="*/ 143 w 147"/>
              <a:gd name="T2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7" h="139">
                <a:moveTo>
                  <a:pt x="143" y="0"/>
                </a:moveTo>
                <a:cubicBezTo>
                  <a:pt x="147" y="5"/>
                  <a:pt x="147" y="5"/>
                  <a:pt x="147" y="5"/>
                </a:cubicBezTo>
                <a:cubicBezTo>
                  <a:pt x="132" y="16"/>
                  <a:pt x="115" y="34"/>
                  <a:pt x="97" y="58"/>
                </a:cubicBezTo>
                <a:cubicBezTo>
                  <a:pt x="78" y="81"/>
                  <a:pt x="64" y="103"/>
                  <a:pt x="54" y="124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0" y="134"/>
                  <a:pt x="36" y="137"/>
                  <a:pt x="33" y="139"/>
                </a:cubicBezTo>
                <a:cubicBezTo>
                  <a:pt x="32" y="136"/>
                  <a:pt x="30" y="131"/>
                  <a:pt x="27" y="123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0" y="106"/>
                  <a:pt x="16" y="99"/>
                  <a:pt x="12" y="94"/>
                </a:cubicBezTo>
                <a:cubicBezTo>
                  <a:pt x="9" y="89"/>
                  <a:pt x="5" y="86"/>
                  <a:pt x="0" y="85"/>
                </a:cubicBezTo>
                <a:cubicBezTo>
                  <a:pt x="8" y="77"/>
                  <a:pt x="15" y="73"/>
                  <a:pt x="21" y="73"/>
                </a:cubicBezTo>
                <a:cubicBezTo>
                  <a:pt x="27" y="73"/>
                  <a:pt x="33" y="80"/>
                  <a:pt x="39" y="95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54" y="82"/>
                  <a:pt x="70" y="63"/>
                  <a:pt x="89" y="44"/>
                </a:cubicBezTo>
                <a:cubicBezTo>
                  <a:pt x="107" y="25"/>
                  <a:pt x="126" y="10"/>
                  <a:pt x="143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5" name="Oval 13"/>
          <p:cNvSpPr>
            <a:spLocks noChangeAspect="1" noChangeArrowheads="1"/>
          </p:cNvSpPr>
          <p:nvPr/>
        </p:nvSpPr>
        <p:spPr bwMode="gray">
          <a:xfrm>
            <a:off x="185719" y="1192618"/>
            <a:ext cx="267234" cy="267234"/>
          </a:xfrm>
          <a:prstGeom prst="ellipse">
            <a:avLst/>
          </a:prstGeom>
          <a:solidFill>
            <a:srgbClr val="F8F8F8"/>
          </a:solidFill>
          <a:ln w="158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904" descr="© INSCALE GmbH, 21.06.2010"/>
          <p:cNvSpPr>
            <a:spLocks noChangeAspect="1"/>
          </p:cNvSpPr>
          <p:nvPr/>
        </p:nvSpPr>
        <p:spPr bwMode="gray">
          <a:xfrm>
            <a:off x="241445" y="1241059"/>
            <a:ext cx="173779" cy="163029"/>
          </a:xfrm>
          <a:custGeom>
            <a:avLst/>
            <a:gdLst>
              <a:gd name="T0" fmla="*/ 143 w 147"/>
              <a:gd name="T1" fmla="*/ 0 h 139"/>
              <a:gd name="T2" fmla="*/ 147 w 147"/>
              <a:gd name="T3" fmla="*/ 5 h 139"/>
              <a:gd name="T4" fmla="*/ 97 w 147"/>
              <a:gd name="T5" fmla="*/ 58 h 139"/>
              <a:gd name="T6" fmla="*/ 54 w 147"/>
              <a:gd name="T7" fmla="*/ 124 h 139"/>
              <a:gd name="T8" fmla="*/ 46 w 147"/>
              <a:gd name="T9" fmla="*/ 129 h 139"/>
              <a:gd name="T10" fmla="*/ 33 w 147"/>
              <a:gd name="T11" fmla="*/ 139 h 139"/>
              <a:gd name="T12" fmla="*/ 27 w 147"/>
              <a:gd name="T13" fmla="*/ 123 h 139"/>
              <a:gd name="T14" fmla="*/ 24 w 147"/>
              <a:gd name="T15" fmla="*/ 116 h 139"/>
              <a:gd name="T16" fmla="*/ 12 w 147"/>
              <a:gd name="T17" fmla="*/ 94 h 139"/>
              <a:gd name="T18" fmla="*/ 0 w 147"/>
              <a:gd name="T19" fmla="*/ 85 h 139"/>
              <a:gd name="T20" fmla="*/ 21 w 147"/>
              <a:gd name="T21" fmla="*/ 73 h 139"/>
              <a:gd name="T22" fmla="*/ 39 w 147"/>
              <a:gd name="T23" fmla="*/ 95 h 139"/>
              <a:gd name="T24" fmla="*/ 43 w 147"/>
              <a:gd name="T25" fmla="*/ 102 h 139"/>
              <a:gd name="T26" fmla="*/ 89 w 147"/>
              <a:gd name="T27" fmla="*/ 44 h 139"/>
              <a:gd name="T28" fmla="*/ 143 w 147"/>
              <a:gd name="T2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7" h="139">
                <a:moveTo>
                  <a:pt x="143" y="0"/>
                </a:moveTo>
                <a:cubicBezTo>
                  <a:pt x="147" y="5"/>
                  <a:pt x="147" y="5"/>
                  <a:pt x="147" y="5"/>
                </a:cubicBezTo>
                <a:cubicBezTo>
                  <a:pt x="132" y="16"/>
                  <a:pt x="115" y="34"/>
                  <a:pt x="97" y="58"/>
                </a:cubicBezTo>
                <a:cubicBezTo>
                  <a:pt x="78" y="81"/>
                  <a:pt x="64" y="103"/>
                  <a:pt x="54" y="124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0" y="134"/>
                  <a:pt x="36" y="137"/>
                  <a:pt x="33" y="139"/>
                </a:cubicBezTo>
                <a:cubicBezTo>
                  <a:pt x="32" y="136"/>
                  <a:pt x="30" y="131"/>
                  <a:pt x="27" y="123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0" y="106"/>
                  <a:pt x="16" y="99"/>
                  <a:pt x="12" y="94"/>
                </a:cubicBezTo>
                <a:cubicBezTo>
                  <a:pt x="9" y="89"/>
                  <a:pt x="5" y="86"/>
                  <a:pt x="0" y="85"/>
                </a:cubicBezTo>
                <a:cubicBezTo>
                  <a:pt x="8" y="77"/>
                  <a:pt x="15" y="73"/>
                  <a:pt x="21" y="73"/>
                </a:cubicBezTo>
                <a:cubicBezTo>
                  <a:pt x="27" y="73"/>
                  <a:pt x="33" y="80"/>
                  <a:pt x="39" y="95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54" y="82"/>
                  <a:pt x="70" y="63"/>
                  <a:pt x="89" y="44"/>
                </a:cubicBezTo>
                <a:cubicBezTo>
                  <a:pt x="107" y="25"/>
                  <a:pt x="126" y="10"/>
                  <a:pt x="143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280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alphaModFix amt="60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3000" y="0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7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0"/>
                        <a:ext cx="119063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7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81" y="423829"/>
            <a:ext cx="7198406" cy="450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-1" y="76885"/>
            <a:ext cx="7391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IP </a:t>
            </a:r>
            <a:r>
              <a:rPr lang="ru-RU" sz="2400" dirty="0"/>
              <a:t>СЕТЬ РАСКОМ</a:t>
            </a:r>
            <a:r>
              <a:rPr lang="en-US" sz="2400" dirty="0"/>
              <a:t> (AS-20764)</a:t>
            </a:r>
            <a:endParaRPr lang="ru-RU" sz="2400" dirty="0"/>
          </a:p>
        </p:txBody>
      </p:sp>
      <p:sp>
        <p:nvSpPr>
          <p:cNvPr id="20" name="Номер слайда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843118" y="4760849"/>
            <a:ext cx="2133600" cy="273844"/>
          </a:xfrm>
        </p:spPr>
        <p:txBody>
          <a:bodyPr/>
          <a:lstStyle/>
          <a:p>
            <a:fld id="{E3E092D5-CC94-43A4-B610-8D7A57CC179E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21" name="Picture 9" descr="C:\Users\michael.w\Desktop\schatte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10800000" flipH="1">
            <a:off x="919385" y="463152"/>
            <a:ext cx="8347164" cy="10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C:\Users\michael.w\Desktop\schatte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10800000" flipH="1" flipV="1">
            <a:off x="1071785" y="4817488"/>
            <a:ext cx="7573008" cy="1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85984" y="828675"/>
            <a:ext cx="1999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/>
              <a:t>Партнер 9-и международных </a:t>
            </a:r>
            <a:r>
              <a:rPr lang="en-US" sz="1000" b="1" dirty="0"/>
              <a:t>IX</a:t>
            </a:r>
          </a:p>
          <a:p>
            <a:endParaRPr lang="ru-RU" sz="1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85984" y="1190622"/>
            <a:ext cx="23166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/>
              <a:t>4 соединения с сетями Tier-1 в Европе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5509" y="1571625"/>
            <a:ext cx="13885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/>
              <a:t>№</a:t>
            </a:r>
            <a:r>
              <a:rPr lang="en-US" sz="1000" b="1" dirty="0"/>
              <a:t>5</a:t>
            </a:r>
            <a:r>
              <a:rPr lang="ru-RU" sz="1000" b="1" dirty="0"/>
              <a:t> в ТОП-10 РУНЕТА </a:t>
            </a:r>
          </a:p>
        </p:txBody>
      </p:sp>
      <p:sp>
        <p:nvSpPr>
          <p:cNvPr id="33" name="Oval 13"/>
          <p:cNvSpPr>
            <a:spLocks noChangeAspect="1" noChangeArrowheads="1"/>
          </p:cNvSpPr>
          <p:nvPr/>
        </p:nvSpPr>
        <p:spPr bwMode="gray">
          <a:xfrm>
            <a:off x="185735" y="821120"/>
            <a:ext cx="267234" cy="267234"/>
          </a:xfrm>
          <a:prstGeom prst="ellipse">
            <a:avLst/>
          </a:prstGeom>
          <a:solidFill>
            <a:srgbClr val="F8F8F8"/>
          </a:solidFill>
          <a:ln w="158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904" descr="© INSCALE GmbH, 21.06.2010"/>
          <p:cNvSpPr>
            <a:spLocks noChangeAspect="1"/>
          </p:cNvSpPr>
          <p:nvPr/>
        </p:nvSpPr>
        <p:spPr bwMode="gray">
          <a:xfrm>
            <a:off x="241461" y="869561"/>
            <a:ext cx="173779" cy="163029"/>
          </a:xfrm>
          <a:custGeom>
            <a:avLst/>
            <a:gdLst>
              <a:gd name="T0" fmla="*/ 143 w 147"/>
              <a:gd name="T1" fmla="*/ 0 h 139"/>
              <a:gd name="T2" fmla="*/ 147 w 147"/>
              <a:gd name="T3" fmla="*/ 5 h 139"/>
              <a:gd name="T4" fmla="*/ 97 w 147"/>
              <a:gd name="T5" fmla="*/ 58 h 139"/>
              <a:gd name="T6" fmla="*/ 54 w 147"/>
              <a:gd name="T7" fmla="*/ 124 h 139"/>
              <a:gd name="T8" fmla="*/ 46 w 147"/>
              <a:gd name="T9" fmla="*/ 129 h 139"/>
              <a:gd name="T10" fmla="*/ 33 w 147"/>
              <a:gd name="T11" fmla="*/ 139 h 139"/>
              <a:gd name="T12" fmla="*/ 27 w 147"/>
              <a:gd name="T13" fmla="*/ 123 h 139"/>
              <a:gd name="T14" fmla="*/ 24 w 147"/>
              <a:gd name="T15" fmla="*/ 116 h 139"/>
              <a:gd name="T16" fmla="*/ 12 w 147"/>
              <a:gd name="T17" fmla="*/ 94 h 139"/>
              <a:gd name="T18" fmla="*/ 0 w 147"/>
              <a:gd name="T19" fmla="*/ 85 h 139"/>
              <a:gd name="T20" fmla="*/ 21 w 147"/>
              <a:gd name="T21" fmla="*/ 73 h 139"/>
              <a:gd name="T22" fmla="*/ 39 w 147"/>
              <a:gd name="T23" fmla="*/ 95 h 139"/>
              <a:gd name="T24" fmla="*/ 43 w 147"/>
              <a:gd name="T25" fmla="*/ 102 h 139"/>
              <a:gd name="T26" fmla="*/ 89 w 147"/>
              <a:gd name="T27" fmla="*/ 44 h 139"/>
              <a:gd name="T28" fmla="*/ 143 w 147"/>
              <a:gd name="T2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7" h="139">
                <a:moveTo>
                  <a:pt x="143" y="0"/>
                </a:moveTo>
                <a:cubicBezTo>
                  <a:pt x="147" y="5"/>
                  <a:pt x="147" y="5"/>
                  <a:pt x="147" y="5"/>
                </a:cubicBezTo>
                <a:cubicBezTo>
                  <a:pt x="132" y="16"/>
                  <a:pt x="115" y="34"/>
                  <a:pt x="97" y="58"/>
                </a:cubicBezTo>
                <a:cubicBezTo>
                  <a:pt x="78" y="81"/>
                  <a:pt x="64" y="103"/>
                  <a:pt x="54" y="124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0" y="134"/>
                  <a:pt x="36" y="137"/>
                  <a:pt x="33" y="139"/>
                </a:cubicBezTo>
                <a:cubicBezTo>
                  <a:pt x="32" y="136"/>
                  <a:pt x="30" y="131"/>
                  <a:pt x="27" y="123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0" y="106"/>
                  <a:pt x="16" y="99"/>
                  <a:pt x="12" y="94"/>
                </a:cubicBezTo>
                <a:cubicBezTo>
                  <a:pt x="9" y="89"/>
                  <a:pt x="5" y="86"/>
                  <a:pt x="0" y="85"/>
                </a:cubicBezTo>
                <a:cubicBezTo>
                  <a:pt x="8" y="77"/>
                  <a:pt x="15" y="73"/>
                  <a:pt x="21" y="73"/>
                </a:cubicBezTo>
                <a:cubicBezTo>
                  <a:pt x="27" y="73"/>
                  <a:pt x="33" y="80"/>
                  <a:pt x="39" y="95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54" y="82"/>
                  <a:pt x="70" y="63"/>
                  <a:pt x="89" y="44"/>
                </a:cubicBezTo>
                <a:cubicBezTo>
                  <a:pt x="107" y="25"/>
                  <a:pt x="126" y="10"/>
                  <a:pt x="1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5" name="Oval 13"/>
          <p:cNvSpPr>
            <a:spLocks noChangeAspect="1" noChangeArrowheads="1"/>
          </p:cNvSpPr>
          <p:nvPr/>
        </p:nvSpPr>
        <p:spPr bwMode="gray">
          <a:xfrm>
            <a:off x="185719" y="1192618"/>
            <a:ext cx="267234" cy="267234"/>
          </a:xfrm>
          <a:prstGeom prst="ellipse">
            <a:avLst/>
          </a:prstGeom>
          <a:solidFill>
            <a:srgbClr val="F8F8F8"/>
          </a:solidFill>
          <a:ln w="158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904" descr="© INSCALE GmbH, 21.06.2010"/>
          <p:cNvSpPr>
            <a:spLocks noChangeAspect="1"/>
          </p:cNvSpPr>
          <p:nvPr/>
        </p:nvSpPr>
        <p:spPr bwMode="gray">
          <a:xfrm>
            <a:off x="241445" y="1241059"/>
            <a:ext cx="173779" cy="163029"/>
          </a:xfrm>
          <a:custGeom>
            <a:avLst/>
            <a:gdLst>
              <a:gd name="T0" fmla="*/ 143 w 147"/>
              <a:gd name="T1" fmla="*/ 0 h 139"/>
              <a:gd name="T2" fmla="*/ 147 w 147"/>
              <a:gd name="T3" fmla="*/ 5 h 139"/>
              <a:gd name="T4" fmla="*/ 97 w 147"/>
              <a:gd name="T5" fmla="*/ 58 h 139"/>
              <a:gd name="T6" fmla="*/ 54 w 147"/>
              <a:gd name="T7" fmla="*/ 124 h 139"/>
              <a:gd name="T8" fmla="*/ 46 w 147"/>
              <a:gd name="T9" fmla="*/ 129 h 139"/>
              <a:gd name="T10" fmla="*/ 33 w 147"/>
              <a:gd name="T11" fmla="*/ 139 h 139"/>
              <a:gd name="T12" fmla="*/ 27 w 147"/>
              <a:gd name="T13" fmla="*/ 123 h 139"/>
              <a:gd name="T14" fmla="*/ 24 w 147"/>
              <a:gd name="T15" fmla="*/ 116 h 139"/>
              <a:gd name="T16" fmla="*/ 12 w 147"/>
              <a:gd name="T17" fmla="*/ 94 h 139"/>
              <a:gd name="T18" fmla="*/ 0 w 147"/>
              <a:gd name="T19" fmla="*/ 85 h 139"/>
              <a:gd name="T20" fmla="*/ 21 w 147"/>
              <a:gd name="T21" fmla="*/ 73 h 139"/>
              <a:gd name="T22" fmla="*/ 39 w 147"/>
              <a:gd name="T23" fmla="*/ 95 h 139"/>
              <a:gd name="T24" fmla="*/ 43 w 147"/>
              <a:gd name="T25" fmla="*/ 102 h 139"/>
              <a:gd name="T26" fmla="*/ 89 w 147"/>
              <a:gd name="T27" fmla="*/ 44 h 139"/>
              <a:gd name="T28" fmla="*/ 143 w 147"/>
              <a:gd name="T2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7" h="139">
                <a:moveTo>
                  <a:pt x="143" y="0"/>
                </a:moveTo>
                <a:cubicBezTo>
                  <a:pt x="147" y="5"/>
                  <a:pt x="147" y="5"/>
                  <a:pt x="147" y="5"/>
                </a:cubicBezTo>
                <a:cubicBezTo>
                  <a:pt x="132" y="16"/>
                  <a:pt x="115" y="34"/>
                  <a:pt x="97" y="58"/>
                </a:cubicBezTo>
                <a:cubicBezTo>
                  <a:pt x="78" y="81"/>
                  <a:pt x="64" y="103"/>
                  <a:pt x="54" y="124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0" y="134"/>
                  <a:pt x="36" y="137"/>
                  <a:pt x="33" y="139"/>
                </a:cubicBezTo>
                <a:cubicBezTo>
                  <a:pt x="32" y="136"/>
                  <a:pt x="30" y="131"/>
                  <a:pt x="27" y="123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0" y="106"/>
                  <a:pt x="16" y="99"/>
                  <a:pt x="12" y="94"/>
                </a:cubicBezTo>
                <a:cubicBezTo>
                  <a:pt x="9" y="89"/>
                  <a:pt x="5" y="86"/>
                  <a:pt x="0" y="85"/>
                </a:cubicBezTo>
                <a:cubicBezTo>
                  <a:pt x="8" y="77"/>
                  <a:pt x="15" y="73"/>
                  <a:pt x="21" y="73"/>
                </a:cubicBezTo>
                <a:cubicBezTo>
                  <a:pt x="27" y="73"/>
                  <a:pt x="33" y="80"/>
                  <a:pt x="39" y="95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54" y="82"/>
                  <a:pt x="70" y="63"/>
                  <a:pt x="89" y="44"/>
                </a:cubicBezTo>
                <a:cubicBezTo>
                  <a:pt x="107" y="25"/>
                  <a:pt x="126" y="10"/>
                  <a:pt x="1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7" name="Oval 13"/>
          <p:cNvSpPr>
            <a:spLocks noChangeAspect="1" noChangeArrowheads="1"/>
          </p:cNvSpPr>
          <p:nvPr/>
        </p:nvSpPr>
        <p:spPr bwMode="gray">
          <a:xfrm>
            <a:off x="180956" y="1568895"/>
            <a:ext cx="267234" cy="267234"/>
          </a:xfrm>
          <a:prstGeom prst="ellipse">
            <a:avLst/>
          </a:prstGeom>
          <a:solidFill>
            <a:srgbClr val="F8F8F8"/>
          </a:solidFill>
          <a:ln w="158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904" descr="© INSCALE GmbH, 21.06.2010"/>
          <p:cNvSpPr>
            <a:spLocks noChangeAspect="1"/>
          </p:cNvSpPr>
          <p:nvPr/>
        </p:nvSpPr>
        <p:spPr bwMode="gray">
          <a:xfrm>
            <a:off x="236682" y="1617336"/>
            <a:ext cx="173779" cy="163029"/>
          </a:xfrm>
          <a:custGeom>
            <a:avLst/>
            <a:gdLst>
              <a:gd name="T0" fmla="*/ 143 w 147"/>
              <a:gd name="T1" fmla="*/ 0 h 139"/>
              <a:gd name="T2" fmla="*/ 147 w 147"/>
              <a:gd name="T3" fmla="*/ 5 h 139"/>
              <a:gd name="T4" fmla="*/ 97 w 147"/>
              <a:gd name="T5" fmla="*/ 58 h 139"/>
              <a:gd name="T6" fmla="*/ 54 w 147"/>
              <a:gd name="T7" fmla="*/ 124 h 139"/>
              <a:gd name="T8" fmla="*/ 46 w 147"/>
              <a:gd name="T9" fmla="*/ 129 h 139"/>
              <a:gd name="T10" fmla="*/ 33 w 147"/>
              <a:gd name="T11" fmla="*/ 139 h 139"/>
              <a:gd name="T12" fmla="*/ 27 w 147"/>
              <a:gd name="T13" fmla="*/ 123 h 139"/>
              <a:gd name="T14" fmla="*/ 24 w 147"/>
              <a:gd name="T15" fmla="*/ 116 h 139"/>
              <a:gd name="T16" fmla="*/ 12 w 147"/>
              <a:gd name="T17" fmla="*/ 94 h 139"/>
              <a:gd name="T18" fmla="*/ 0 w 147"/>
              <a:gd name="T19" fmla="*/ 85 h 139"/>
              <a:gd name="T20" fmla="*/ 21 w 147"/>
              <a:gd name="T21" fmla="*/ 73 h 139"/>
              <a:gd name="T22" fmla="*/ 39 w 147"/>
              <a:gd name="T23" fmla="*/ 95 h 139"/>
              <a:gd name="T24" fmla="*/ 43 w 147"/>
              <a:gd name="T25" fmla="*/ 102 h 139"/>
              <a:gd name="T26" fmla="*/ 89 w 147"/>
              <a:gd name="T27" fmla="*/ 44 h 139"/>
              <a:gd name="T28" fmla="*/ 143 w 147"/>
              <a:gd name="T2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7" h="139">
                <a:moveTo>
                  <a:pt x="143" y="0"/>
                </a:moveTo>
                <a:cubicBezTo>
                  <a:pt x="147" y="5"/>
                  <a:pt x="147" y="5"/>
                  <a:pt x="147" y="5"/>
                </a:cubicBezTo>
                <a:cubicBezTo>
                  <a:pt x="132" y="16"/>
                  <a:pt x="115" y="34"/>
                  <a:pt x="97" y="58"/>
                </a:cubicBezTo>
                <a:cubicBezTo>
                  <a:pt x="78" y="81"/>
                  <a:pt x="64" y="103"/>
                  <a:pt x="54" y="124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0" y="134"/>
                  <a:pt x="36" y="137"/>
                  <a:pt x="33" y="139"/>
                </a:cubicBezTo>
                <a:cubicBezTo>
                  <a:pt x="32" y="136"/>
                  <a:pt x="30" y="131"/>
                  <a:pt x="27" y="123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0" y="106"/>
                  <a:pt x="16" y="99"/>
                  <a:pt x="12" y="94"/>
                </a:cubicBezTo>
                <a:cubicBezTo>
                  <a:pt x="9" y="89"/>
                  <a:pt x="5" y="86"/>
                  <a:pt x="0" y="85"/>
                </a:cubicBezTo>
                <a:cubicBezTo>
                  <a:pt x="8" y="77"/>
                  <a:pt x="15" y="73"/>
                  <a:pt x="21" y="73"/>
                </a:cubicBezTo>
                <a:cubicBezTo>
                  <a:pt x="27" y="73"/>
                  <a:pt x="33" y="80"/>
                  <a:pt x="39" y="95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54" y="82"/>
                  <a:pt x="70" y="63"/>
                  <a:pt x="89" y="44"/>
                </a:cubicBezTo>
                <a:cubicBezTo>
                  <a:pt x="107" y="25"/>
                  <a:pt x="126" y="10"/>
                  <a:pt x="1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518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APMm7OYE.ij_LyXF34v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APMm7OYE.ij_LyXF34v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APMm7OYE.ij_LyXF34v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APMm7OYE.ij_LyXF34v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APMm7OYE.ij_LyXF34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APMm7OYE.ij_LyXF34v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APMm7OYE.ij_LyXF34v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APMm7OYE.ij_LyXF34v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76DHOPExEmA3vGDTiLsI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APMm7OYE.ij_LyXF34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APMm7OYE.ij_LyXF34v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APMm7OYE.ij_LyXF34v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APMm7OYE.ij_LyXF34v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APMm7OYE.ij_LyXF34v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APMm7OYE.ij_LyXF34v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APMm7OYE.ij_LyXF34v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APMm7OYE.ij_LyXF34v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APMm7OYE.ij_LyXF34v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APMm7OYE.ij_LyXF34v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APMm7OYE.ij_LyXF34v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APMm7OYE.ij_LyXF34v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Другая 2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FFFFFF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21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FFFFFF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Другая 21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FFFFFF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12369</TotalTime>
  <Words>1058</Words>
  <Application>Microsoft Office PowerPoint</Application>
  <PresentationFormat>Экран (16:9)</PresentationFormat>
  <Paragraphs>292</Paragraphs>
  <Slides>23</Slides>
  <Notes>23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Тема Office</vt:lpstr>
      <vt:lpstr>1_Тема Office</vt:lpstr>
      <vt:lpstr>2_Тема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Rascom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Inna aleynikova</dc:creator>
  <cp:lastModifiedBy>Inna Aleynikova</cp:lastModifiedBy>
  <cp:revision>822</cp:revision>
  <cp:lastPrinted>2023-04-11T09:37:16Z</cp:lastPrinted>
  <dcterms:created xsi:type="dcterms:W3CDTF">2016-09-15T08:52:01Z</dcterms:created>
  <dcterms:modified xsi:type="dcterms:W3CDTF">2023-09-07T07:19:41Z</dcterms:modified>
</cp:coreProperties>
</file>